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1.xml" ContentType="application/vnd.openxmlformats-officedocument.presentationml.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80" r:id="rId5"/>
    <p:sldMasterId id="2147483694" r:id="rId6"/>
    <p:sldMasterId id="2147483704" r:id="rId7"/>
    <p:sldMasterId id="2147483718" r:id="rId8"/>
    <p:sldMasterId id="2147483747" r:id="rId9"/>
    <p:sldMasterId id="2147483762" r:id="rId10"/>
  </p:sldMasterIdLst>
  <p:notesMasterIdLst>
    <p:notesMasterId r:id="rId42"/>
  </p:notesMasterIdLst>
  <p:handoutMasterIdLst>
    <p:handoutMasterId r:id="rId43"/>
  </p:handoutMasterIdLst>
  <p:sldIdLst>
    <p:sldId id="418" r:id="rId11"/>
    <p:sldId id="419" r:id="rId12"/>
    <p:sldId id="420" r:id="rId13"/>
    <p:sldId id="421" r:id="rId14"/>
    <p:sldId id="422" r:id="rId15"/>
    <p:sldId id="423" r:id="rId16"/>
    <p:sldId id="424" r:id="rId17"/>
    <p:sldId id="425" r:id="rId18"/>
    <p:sldId id="426" r:id="rId19"/>
    <p:sldId id="427" r:id="rId20"/>
    <p:sldId id="485"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2" r:id="rId36"/>
    <p:sldId id="443" r:id="rId37"/>
    <p:sldId id="444" r:id="rId38"/>
    <p:sldId id="445" r:id="rId39"/>
    <p:sldId id="447" r:id="rId40"/>
    <p:sldId id="448" r:id="rId41"/>
  </p:sldIdLst>
  <p:sldSz cx="10058400" cy="77724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76" userDrawn="1">
          <p15:clr>
            <a:srgbClr val="A4A3A4"/>
          </p15:clr>
        </p15:guide>
        <p15:guide id="3" pos="3840" userDrawn="1">
          <p15:clr>
            <a:srgbClr val="A4A3A4"/>
          </p15:clr>
        </p15:guide>
        <p15:guide id="4" orient="horz" pos="2472" userDrawn="1">
          <p15:clr>
            <a:srgbClr val="A4A3A4"/>
          </p15:clr>
        </p15:guide>
        <p15:guide id="5" orient="horz" pos="5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right, Stephanie" initials="WS" lastIdx="26" clrIdx="0">
    <p:extLst>
      <p:ext uri="{19B8F6BF-5375-455C-9EA6-DF929625EA0E}">
        <p15:presenceInfo xmlns:p15="http://schemas.microsoft.com/office/powerpoint/2012/main" userId="S-1-5-21-3670347269-1734258486-2757495605-2141" providerId="AD"/>
      </p:ext>
    </p:extLst>
  </p:cmAuthor>
  <p:cmAuthor id="2" name="Scanlon, Ryan" initials="SR" lastIdx="13" clrIdx="3">
    <p:extLst>
      <p:ext uri="{19B8F6BF-5375-455C-9EA6-DF929625EA0E}">
        <p15:presenceInfo xmlns:p15="http://schemas.microsoft.com/office/powerpoint/2012/main" userId="S-1-5-21-3670347269-1734258486-2757495605-26188" providerId="AD"/>
      </p:ext>
    </p:extLst>
  </p:cmAuthor>
  <p:cmAuthor id="3" name="ddupont@llg.corp" initials="d" lastIdx="2" clrIdx="2">
    <p:extLst>
      <p:ext uri="{19B8F6BF-5375-455C-9EA6-DF929625EA0E}">
        <p15:presenceInfo xmlns:p15="http://schemas.microsoft.com/office/powerpoint/2012/main" userId="ddupont@llg.corp" providerId="None"/>
      </p:ext>
    </p:extLst>
  </p:cmAuthor>
  <p:cmAuthor id="4" name="rscanlon@llg.corp" initials="r" lastIdx="6" clrIdx="4">
    <p:extLst>
      <p:ext uri="{19B8F6BF-5375-455C-9EA6-DF929625EA0E}">
        <p15:presenceInfo xmlns:p15="http://schemas.microsoft.com/office/powerpoint/2012/main" userId="rscanlon@llg.cor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3AC7"/>
    <a:srgbClr val="7F55D3"/>
    <a:srgbClr val="002060"/>
    <a:srgbClr val="231F20"/>
    <a:srgbClr val="B1DAF9"/>
    <a:srgbClr val="DECFF1"/>
    <a:srgbClr val="FFC46D"/>
    <a:srgbClr val="94DC9B"/>
    <a:srgbClr val="FFE06D"/>
    <a:srgbClr val="E4E1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6808" autoAdjust="0"/>
    <p:restoredTop sz="95698" autoAdjust="0"/>
  </p:normalViewPr>
  <p:slideViewPr>
    <p:cSldViewPr snapToGrid="0">
      <p:cViewPr varScale="1">
        <p:scale>
          <a:sx n="99" d="100"/>
          <a:sy n="99" d="100"/>
        </p:scale>
        <p:origin x="2088" y="96"/>
      </p:cViewPr>
      <p:guideLst>
        <p:guide orient="horz" pos="4776"/>
        <p:guide pos="3840"/>
        <p:guide orient="horz" pos="2472"/>
        <p:guide orient="horz" pos="552"/>
      </p:guideLst>
    </p:cSldViewPr>
  </p:slideViewPr>
  <p:notesTextViewPr>
    <p:cViewPr>
      <p:scale>
        <a:sx n="3" d="2"/>
        <a:sy n="3" d="2"/>
      </p:scale>
      <p:origin x="0" y="0"/>
    </p:cViewPr>
  </p:notesTextViewPr>
  <p:sorterViewPr>
    <p:cViewPr>
      <p:scale>
        <a:sx n="102" d="100"/>
        <a:sy n="102" d="100"/>
      </p:scale>
      <p:origin x="0" y="-1230"/>
    </p:cViewPr>
  </p:sorterViewPr>
  <p:notesViewPr>
    <p:cSldViewPr snapToGrid="0" showGuides="1">
      <p:cViewPr varScale="1">
        <p:scale>
          <a:sx n="75" d="100"/>
          <a:sy n="75" d="100"/>
        </p:scale>
        <p:origin x="210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dupont\Desktop\Data%20Sources,%20IRRG%20Etc\PT20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dupont\Desktop\Data%20Sources,%20IRRG%20Etc\PT20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'PT32'!$B$3</c:f>
              <c:strCache>
                <c:ptCount val="1"/>
                <c:pt idx="0">
                  <c:v>All 
workers</c:v>
                </c:pt>
              </c:strCache>
            </c:strRef>
          </c:tx>
          <c:spPr>
            <a:ln>
              <a:noFill/>
            </a:ln>
          </c:spPr>
          <c:dPt>
            <c:idx val="0"/>
            <c:bubble3D val="0"/>
            <c:spPr>
              <a:solidFill>
                <a:srgbClr val="4298BE"/>
              </a:solidFill>
              <a:ln w="19050">
                <a:noFill/>
              </a:ln>
              <a:effectLst/>
            </c:spPr>
            <c:extLst>
              <c:ext xmlns:c16="http://schemas.microsoft.com/office/drawing/2014/chart" uri="{C3380CC4-5D6E-409C-BE32-E72D297353CC}">
                <c16:uniqueId val="{00000001-DCF7-49E2-9EBE-B68FD162B3BE}"/>
              </c:ext>
            </c:extLst>
          </c:dPt>
          <c:dPt>
            <c:idx val="1"/>
            <c:bubble3D val="0"/>
            <c:spPr>
              <a:solidFill>
                <a:srgbClr val="DAAA00"/>
              </a:solidFill>
              <a:ln w="19050">
                <a:noFill/>
              </a:ln>
              <a:effectLst/>
            </c:spPr>
            <c:extLst>
              <c:ext xmlns:c16="http://schemas.microsoft.com/office/drawing/2014/chart" uri="{C3380CC4-5D6E-409C-BE32-E72D297353CC}">
                <c16:uniqueId val="{00000003-DCF7-49E2-9EBE-B68FD162B3BE}"/>
              </c:ext>
            </c:extLst>
          </c:dPt>
          <c:dPt>
            <c:idx val="2"/>
            <c:bubble3D val="0"/>
            <c:spPr>
              <a:solidFill>
                <a:srgbClr val="007B4E"/>
              </a:solidFill>
              <a:ln w="19050">
                <a:noFill/>
              </a:ln>
              <a:effectLst/>
            </c:spPr>
            <c:extLst>
              <c:ext xmlns:c16="http://schemas.microsoft.com/office/drawing/2014/chart" uri="{C3380CC4-5D6E-409C-BE32-E72D297353CC}">
                <c16:uniqueId val="{00000005-DCF7-49E2-9EBE-B68FD162B3BE}"/>
              </c:ext>
            </c:extLst>
          </c:dPt>
          <c:dLbls>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DCF7-49E2-9EBE-B68FD162B3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'PT32'!$A$4:$A$6</c:f>
              <c:strCache>
                <c:ptCount val="3"/>
                <c:pt idx="0">
                  <c:v>Yes, currently contributing</c:v>
                </c:pt>
                <c:pt idx="1">
                  <c:v>Yes, but no longer contributing</c:v>
                </c:pt>
                <c:pt idx="2">
                  <c:v>No, never</c:v>
                </c:pt>
              </c:strCache>
            </c:strRef>
          </c:cat>
          <c:val>
            <c:numRef>
              <c:f>'PT32'!$B$4:$B$6</c:f>
              <c:numCache>
                <c:formatCode>0%</c:formatCode>
                <c:ptCount val="3"/>
                <c:pt idx="0">
                  <c:v>0.84</c:v>
                </c:pt>
                <c:pt idx="1">
                  <c:v>7.0000000000000007E-2</c:v>
                </c:pt>
                <c:pt idx="2">
                  <c:v>0.09</c:v>
                </c:pt>
              </c:numCache>
            </c:numRef>
          </c:val>
          <c:extLst>
            <c:ext xmlns:c16="http://schemas.microsoft.com/office/drawing/2014/chart" uri="{C3380CC4-5D6E-409C-BE32-E72D297353CC}">
              <c16:uniqueId val="{00000006-DCF7-49E2-9EBE-B68FD162B3B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'PT32'!$A$4</c:f>
              <c:strCache>
                <c:ptCount val="1"/>
                <c:pt idx="0">
                  <c:v>Loan</c:v>
                </c:pt>
              </c:strCache>
            </c:strRef>
          </c:tx>
          <c:spPr>
            <a:solidFill>
              <a:srgbClr val="0B9EC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E454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'PT32'!$B$3:$I$3</c:f>
              <c:strCache>
                <c:ptCount val="8"/>
                <c:pt idx="0">
                  <c:v>All 
workers</c:v>
                </c:pt>
                <c:pt idx="2">
                  <c:v>Gen Z/Millennial
(20 – 40)</c:v>
                </c:pt>
                <c:pt idx="3">
                  <c:v>Gen X 
(41 – 56)</c:v>
                </c:pt>
                <c:pt idx="4">
                  <c:v>Baby Boomer 
(57 – 75)</c:v>
                </c:pt>
                <c:pt idx="6">
                  <c:v>Men
</c:v>
                </c:pt>
                <c:pt idx="7">
                  <c:v>Women
</c:v>
                </c:pt>
              </c:strCache>
            </c:strRef>
          </c:cat>
          <c:val>
            <c:numRef>
              <c:f>'PT32'!$B$4:$I$4</c:f>
              <c:numCache>
                <c:formatCode>General</c:formatCode>
                <c:ptCount val="8"/>
                <c:pt idx="0" formatCode="0%">
                  <c:v>0.12</c:v>
                </c:pt>
                <c:pt idx="2" formatCode="0%">
                  <c:v>0.2</c:v>
                </c:pt>
                <c:pt idx="3" formatCode="0%">
                  <c:v>0.09</c:v>
                </c:pt>
                <c:pt idx="4" formatCode="0%">
                  <c:v>0.01</c:v>
                </c:pt>
                <c:pt idx="6" formatCode="0%">
                  <c:v>0.14000000000000001</c:v>
                </c:pt>
                <c:pt idx="7" formatCode="0%">
                  <c:v>0.11</c:v>
                </c:pt>
              </c:numCache>
            </c:numRef>
          </c:val>
          <c:extLst>
            <c:ext xmlns:c16="http://schemas.microsoft.com/office/drawing/2014/chart" uri="{C3380CC4-5D6E-409C-BE32-E72D297353CC}">
              <c16:uniqueId val="{00000000-D0D2-4C51-B913-C84D3557FBBA}"/>
            </c:ext>
          </c:extLst>
        </c:ser>
        <c:ser>
          <c:idx val="1"/>
          <c:order val="1"/>
          <c:tx>
            <c:strRef>
              <c:f>'PT32'!$A$5</c:f>
              <c:strCache>
                <c:ptCount val="1"/>
                <c:pt idx="0">
                  <c:v>Hardship withdrawal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E454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'PT32'!$B$3:$I$3</c:f>
              <c:strCache>
                <c:ptCount val="8"/>
                <c:pt idx="0">
                  <c:v>All 
workers</c:v>
                </c:pt>
                <c:pt idx="2">
                  <c:v>Gen Z/Millennial
(20 – 40)</c:v>
                </c:pt>
                <c:pt idx="3">
                  <c:v>Gen X 
(41 – 56)</c:v>
                </c:pt>
                <c:pt idx="4">
                  <c:v>Baby Boomer 
(57 – 75)</c:v>
                </c:pt>
                <c:pt idx="6">
                  <c:v>Men
</c:v>
                </c:pt>
                <c:pt idx="7">
                  <c:v>Women
</c:v>
                </c:pt>
              </c:strCache>
            </c:strRef>
          </c:cat>
          <c:val>
            <c:numRef>
              <c:f>'PT32'!$B$5:$I$5</c:f>
              <c:numCache>
                <c:formatCode>General</c:formatCode>
                <c:ptCount val="8"/>
                <c:pt idx="0" formatCode="0%">
                  <c:v>0.12</c:v>
                </c:pt>
                <c:pt idx="2" formatCode="0%">
                  <c:v>0.17</c:v>
                </c:pt>
                <c:pt idx="3" formatCode="0%">
                  <c:v>0.09</c:v>
                </c:pt>
                <c:pt idx="4" formatCode="0%">
                  <c:v>0.02</c:v>
                </c:pt>
                <c:pt idx="6" formatCode="0%">
                  <c:v>0.14000000000000001</c:v>
                </c:pt>
                <c:pt idx="7" formatCode="0%">
                  <c:v>0.08</c:v>
                </c:pt>
              </c:numCache>
            </c:numRef>
          </c:val>
          <c:extLst>
            <c:ext xmlns:c16="http://schemas.microsoft.com/office/drawing/2014/chart" uri="{C3380CC4-5D6E-409C-BE32-E72D297353CC}">
              <c16:uniqueId val="{00000001-D0D2-4C51-B913-C84D3557FBBA}"/>
            </c:ext>
          </c:extLst>
        </c:ser>
        <c:ser>
          <c:idx val="2"/>
          <c:order val="2"/>
          <c:tx>
            <c:strRef>
              <c:f>'PT32'!$A$6</c:f>
              <c:strCache>
                <c:ptCount val="1"/>
                <c:pt idx="0">
                  <c:v>Coronavirus/CARES withdrawal</c:v>
                </c:pt>
              </c:strCache>
            </c:strRef>
          </c:tx>
          <c:spPr>
            <a:solidFill>
              <a:srgbClr val="007B4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E454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'PT32'!$B$3:$I$3</c:f>
              <c:strCache>
                <c:ptCount val="8"/>
                <c:pt idx="0">
                  <c:v>All 
workers</c:v>
                </c:pt>
                <c:pt idx="2">
                  <c:v>Gen Z/Millennial
(20 – 40)</c:v>
                </c:pt>
                <c:pt idx="3">
                  <c:v>Gen X 
(41 – 56)</c:v>
                </c:pt>
                <c:pt idx="4">
                  <c:v>Baby Boomer 
(57 – 75)</c:v>
                </c:pt>
                <c:pt idx="6">
                  <c:v>Men
</c:v>
                </c:pt>
                <c:pt idx="7">
                  <c:v>Women
</c:v>
                </c:pt>
              </c:strCache>
            </c:strRef>
          </c:cat>
          <c:val>
            <c:numRef>
              <c:f>'PT32'!$B$6:$I$6</c:f>
              <c:numCache>
                <c:formatCode>General</c:formatCode>
                <c:ptCount val="8"/>
                <c:pt idx="0" formatCode="0%">
                  <c:v>0.08</c:v>
                </c:pt>
                <c:pt idx="2" formatCode="0%">
                  <c:v>0.12</c:v>
                </c:pt>
                <c:pt idx="3" formatCode="0%">
                  <c:v>0.05</c:v>
                </c:pt>
                <c:pt idx="4" formatCode="0%">
                  <c:v>0.03</c:v>
                </c:pt>
                <c:pt idx="6" formatCode="0%">
                  <c:v>0.09</c:v>
                </c:pt>
                <c:pt idx="7" formatCode="0%">
                  <c:v>0.05</c:v>
                </c:pt>
              </c:numCache>
            </c:numRef>
          </c:val>
          <c:extLst>
            <c:ext xmlns:c16="http://schemas.microsoft.com/office/drawing/2014/chart" uri="{C3380CC4-5D6E-409C-BE32-E72D297353CC}">
              <c16:uniqueId val="{00000002-D0D2-4C51-B913-C84D3557FBBA}"/>
            </c:ext>
          </c:extLst>
        </c:ser>
        <c:dLbls>
          <c:dLblPos val="outEnd"/>
          <c:showLegendKey val="0"/>
          <c:showVal val="1"/>
          <c:showCatName val="0"/>
          <c:showSerName val="0"/>
          <c:showPercent val="0"/>
          <c:showBubbleSize val="0"/>
        </c:dLbls>
        <c:gapWidth val="182"/>
        <c:axId val="573599968"/>
        <c:axId val="573601280"/>
      </c:barChart>
      <c:catAx>
        <c:axId val="5735999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900" b="0" i="0" u="none" strike="noStrike" kern="1200" baseline="0">
                <a:solidFill>
                  <a:schemeClr val="tx1"/>
                </a:solidFill>
                <a:latin typeface="+mn-lt"/>
                <a:ea typeface="+mn-ea"/>
                <a:cs typeface="+mn-cs"/>
              </a:defRPr>
            </a:pPr>
            <a:endParaRPr lang="en-US"/>
          </a:p>
        </c:txPr>
        <c:crossAx val="573601280"/>
        <c:crosses val="autoZero"/>
        <c:auto val="1"/>
        <c:lblAlgn val="ctr"/>
        <c:lblOffset val="100"/>
        <c:noMultiLvlLbl val="0"/>
      </c:catAx>
      <c:valAx>
        <c:axId val="573601280"/>
        <c:scaling>
          <c:orientation val="minMax"/>
        </c:scaling>
        <c:delete val="1"/>
        <c:axPos val="t"/>
        <c:numFmt formatCode="0%" sourceLinked="1"/>
        <c:majorTickMark val="none"/>
        <c:minorTickMark val="none"/>
        <c:tickLblPos val="nextTo"/>
        <c:crossAx val="573599968"/>
        <c:crosses val="autoZero"/>
        <c:crossBetween val="between"/>
      </c:valAx>
      <c:spPr>
        <a:noFill/>
        <a:ln>
          <a:noFill/>
        </a:ln>
        <a:effectLst/>
      </c:spPr>
    </c:plotArea>
    <c:legend>
      <c:legendPos val="r"/>
      <c:layout>
        <c:manualLayout>
          <c:xMode val="edge"/>
          <c:yMode val="edge"/>
          <c:x val="0.68607536345910747"/>
          <c:y val="4.4227749676985742E-2"/>
          <c:w val="0.28354286964129483"/>
          <c:h val="0.2286892284159844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4E454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06187437506103E-2"/>
          <c:y val="6.7340067340067337E-3"/>
          <c:w val="0.83745198347151617"/>
          <c:h val="0.78055886953524745"/>
        </c:manualLayout>
      </c:layout>
      <c:lineChart>
        <c:grouping val="standard"/>
        <c:varyColors val="0"/>
        <c:ser>
          <c:idx val="0"/>
          <c:order val="0"/>
          <c:tx>
            <c:strRef>
              <c:f>Sheet1!$B$2</c:f>
              <c:strCache>
                <c:ptCount val="1"/>
                <c:pt idx="0">
                  <c:v>All workers</c:v>
                </c:pt>
              </c:strCache>
            </c:strRef>
          </c:tx>
          <c:spPr>
            <a:ln w="28575" cap="rnd">
              <a:solidFill>
                <a:srgbClr val="4298BE"/>
              </a:solidFill>
              <a:round/>
            </a:ln>
            <a:effectLst/>
          </c:spPr>
          <c:marker>
            <c:symbol val="circle"/>
            <c:size val="10"/>
            <c:spPr>
              <a:solidFill>
                <a:schemeClr val="accent1"/>
              </a:solidFill>
              <a:ln w="9525">
                <a:solidFill>
                  <a:schemeClr val="accent1"/>
                </a:solidFill>
              </a:ln>
              <a:effectLst/>
            </c:spPr>
          </c:marker>
          <c:dLbls>
            <c:dLbl>
              <c:idx val="1"/>
              <c:layout>
                <c:manualLayout>
                  <c:x val="-7.5194853881972237E-2"/>
                  <c:y val="2.3569023569023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E0-4C1C-B9C2-7E639273C084}"/>
                </c:ext>
              </c:extLst>
            </c:dLbl>
            <c:dLbl>
              <c:idx val="2"/>
              <c:layout>
                <c:manualLayout>
                  <c:x val="-3.4846395701401772E-2"/>
                  <c:y val="3.3670033670033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E0-4C1C-B9C2-7E639273C084}"/>
                </c:ext>
              </c:extLst>
            </c:dLbl>
            <c:dLbl>
              <c:idx val="3"/>
              <c:layout>
                <c:manualLayout>
                  <c:x val="-9.903712462503661E-2"/>
                  <c:y val="-1.0101010101010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E0-4C1C-B9C2-7E639273C084}"/>
                </c:ext>
              </c:extLst>
            </c:dLbl>
            <c:dLbl>
              <c:idx val="4"/>
              <c:layout>
                <c:manualLayout>
                  <c:x val="-9.1701041319479683E-3"/>
                  <c:y val="-6.3973063973064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E0-4C1C-B9C2-7E639273C0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298B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&lt;60</c:v>
                </c:pt>
                <c:pt idx="1">
                  <c:v>60 – 61</c:v>
                </c:pt>
                <c:pt idx="2">
                  <c:v>61 – 64</c:v>
                </c:pt>
                <c:pt idx="3">
                  <c:v>65</c:v>
                </c:pt>
                <c:pt idx="4">
                  <c:v>66 – 69</c:v>
                </c:pt>
                <c:pt idx="5">
                  <c:v>70+</c:v>
                </c:pt>
              </c:strCache>
            </c:strRef>
          </c:cat>
          <c:val>
            <c:numRef>
              <c:f>Sheet1!$B$3:$B$8</c:f>
              <c:numCache>
                <c:formatCode>0%</c:formatCode>
                <c:ptCount val="6"/>
                <c:pt idx="0">
                  <c:v>0.28000000000000003</c:v>
                </c:pt>
                <c:pt idx="1">
                  <c:v>0.18</c:v>
                </c:pt>
                <c:pt idx="2">
                  <c:v>0.08</c:v>
                </c:pt>
                <c:pt idx="3">
                  <c:v>0.25</c:v>
                </c:pt>
                <c:pt idx="4">
                  <c:v>0.1</c:v>
                </c:pt>
                <c:pt idx="5">
                  <c:v>0.11</c:v>
                </c:pt>
              </c:numCache>
            </c:numRef>
          </c:val>
          <c:smooth val="0"/>
          <c:extLst>
            <c:ext xmlns:c16="http://schemas.microsoft.com/office/drawing/2014/chart" uri="{C3380CC4-5D6E-409C-BE32-E72D297353CC}">
              <c16:uniqueId val="{00000004-7CE0-4C1C-B9C2-7E639273C084}"/>
            </c:ext>
          </c:extLst>
        </c:ser>
        <c:ser>
          <c:idx val="1"/>
          <c:order val="1"/>
          <c:tx>
            <c:strRef>
              <c:f>Sheet1!$C$2</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Sheet1!$A$3:$A$8</c:f>
              <c:strCache>
                <c:ptCount val="6"/>
                <c:pt idx="0">
                  <c:v>&lt;60</c:v>
                </c:pt>
                <c:pt idx="1">
                  <c:v>60 – 61</c:v>
                </c:pt>
                <c:pt idx="2">
                  <c:v>61 – 64</c:v>
                </c:pt>
                <c:pt idx="3">
                  <c:v>65</c:v>
                </c:pt>
                <c:pt idx="4">
                  <c:v>66 – 69</c:v>
                </c:pt>
                <c:pt idx="5">
                  <c:v>70+</c:v>
                </c:pt>
              </c:strCache>
            </c:strRef>
          </c:cat>
          <c:val>
            <c:numRef>
              <c:f>Sheet1!$C$3:$C$8</c:f>
              <c:numCache>
                <c:formatCode>General</c:formatCode>
                <c:ptCount val="6"/>
              </c:numCache>
            </c:numRef>
          </c:val>
          <c:smooth val="0"/>
          <c:extLst>
            <c:ext xmlns:c16="http://schemas.microsoft.com/office/drawing/2014/chart" uri="{C3380CC4-5D6E-409C-BE32-E72D297353CC}">
              <c16:uniqueId val="{00000005-7CE0-4C1C-B9C2-7E639273C084}"/>
            </c:ext>
          </c:extLst>
        </c:ser>
        <c:ser>
          <c:idx val="2"/>
          <c:order val="2"/>
          <c:tx>
            <c:strRef>
              <c:f>Sheet1!$D$2</c:f>
              <c:strCache>
                <c:ptCount val="1"/>
                <c:pt idx="0">
                  <c:v>Gen Z/Millennial 
(20 – 40)</c:v>
                </c:pt>
              </c:strCache>
            </c:strRef>
          </c:tx>
          <c:spPr>
            <a:ln w="28575" cap="rnd">
              <a:solidFill>
                <a:srgbClr val="007B4E"/>
              </a:solidFill>
              <a:round/>
            </a:ln>
            <a:effectLst/>
          </c:spPr>
          <c:marker>
            <c:symbol val="circle"/>
            <c:size val="10"/>
            <c:spPr>
              <a:solidFill>
                <a:schemeClr val="accent3"/>
              </a:solidFill>
              <a:ln w="9525">
                <a:solidFill>
                  <a:schemeClr val="accent3"/>
                </a:solidFill>
              </a:ln>
              <a:effectLst/>
            </c:spPr>
          </c:marker>
          <c:dLbls>
            <c:dLbl>
              <c:idx val="1"/>
              <c:layout>
                <c:manualLayout>
                  <c:x val="-7.3360833055582672E-3"/>
                  <c:y val="-5.387205387205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E0-4C1C-B9C2-7E639273C084}"/>
                </c:ext>
              </c:extLst>
            </c:dLbl>
            <c:dLbl>
              <c:idx val="4"/>
              <c:layout>
                <c:manualLayout>
                  <c:x val="-3.6680416527792681E-3"/>
                  <c:y val="3.03030303030301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E0-4C1C-B9C2-7E639273C0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7B4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&lt;60</c:v>
                </c:pt>
                <c:pt idx="1">
                  <c:v>60 – 61</c:v>
                </c:pt>
                <c:pt idx="2">
                  <c:v>61 – 64</c:v>
                </c:pt>
                <c:pt idx="3">
                  <c:v>65</c:v>
                </c:pt>
                <c:pt idx="4">
                  <c:v>66 – 69</c:v>
                </c:pt>
                <c:pt idx="5">
                  <c:v>70+</c:v>
                </c:pt>
              </c:strCache>
            </c:strRef>
          </c:cat>
          <c:val>
            <c:numRef>
              <c:f>Sheet1!$D$3:$D$8</c:f>
              <c:numCache>
                <c:formatCode>0%</c:formatCode>
                <c:ptCount val="6"/>
                <c:pt idx="0">
                  <c:v>0.35</c:v>
                </c:pt>
                <c:pt idx="1">
                  <c:v>0.21</c:v>
                </c:pt>
                <c:pt idx="2">
                  <c:v>0.03</c:v>
                </c:pt>
                <c:pt idx="3">
                  <c:v>0.28000000000000003</c:v>
                </c:pt>
                <c:pt idx="4">
                  <c:v>0.04</c:v>
                </c:pt>
                <c:pt idx="5">
                  <c:v>0.09</c:v>
                </c:pt>
              </c:numCache>
            </c:numRef>
          </c:val>
          <c:smooth val="0"/>
          <c:extLst>
            <c:ext xmlns:c16="http://schemas.microsoft.com/office/drawing/2014/chart" uri="{C3380CC4-5D6E-409C-BE32-E72D297353CC}">
              <c16:uniqueId val="{00000008-7CE0-4C1C-B9C2-7E639273C084}"/>
            </c:ext>
          </c:extLst>
        </c:ser>
        <c:ser>
          <c:idx val="3"/>
          <c:order val="3"/>
          <c:tx>
            <c:strRef>
              <c:f>Sheet1!$E$2</c:f>
              <c:strCache>
                <c:ptCount val="1"/>
                <c:pt idx="0">
                  <c:v>Gen X 
(41 – 56)</c:v>
                </c:pt>
              </c:strCache>
            </c:strRef>
          </c:tx>
          <c:spPr>
            <a:ln w="28575" cap="rnd">
              <a:solidFill>
                <a:srgbClr val="ED8C00"/>
              </a:solidFill>
              <a:round/>
            </a:ln>
            <a:effectLst/>
          </c:spPr>
          <c:marker>
            <c:symbol val="circle"/>
            <c:size val="10"/>
            <c:spPr>
              <a:solidFill>
                <a:schemeClr val="accent4"/>
              </a:solidFill>
              <a:ln w="9525">
                <a:solidFill>
                  <a:schemeClr val="accent4"/>
                </a:solidFill>
              </a:ln>
              <a:effectLst/>
            </c:spPr>
          </c:marker>
          <c:dLbls>
            <c:dLbl>
              <c:idx val="0"/>
              <c:layout>
                <c:manualLayout>
                  <c:x val="-8.0696916361140944E-2"/>
                  <c:y val="4.7138047138047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E0-4C1C-B9C2-7E639273C084}"/>
                </c:ext>
              </c:extLst>
            </c:dLbl>
            <c:dLbl>
              <c:idx val="2"/>
              <c:layout>
                <c:manualLayout>
                  <c:x val="-3.3012374875012206E-2"/>
                  <c:y val="-5.7239057239057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CE0-4C1C-B9C2-7E639273C084}"/>
                </c:ext>
              </c:extLst>
            </c:dLbl>
            <c:dLbl>
              <c:idx val="4"/>
              <c:layout>
                <c:manualLayout>
                  <c:x val="-9.1701041319479683E-3"/>
                  <c:y val="6.0606060606060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CE0-4C1C-B9C2-7E639273C084}"/>
                </c:ext>
              </c:extLst>
            </c:dLbl>
            <c:dLbl>
              <c:idx val="5"/>
              <c:layout>
                <c:manualLayout>
                  <c:x val="-5.5020624791687006E-3"/>
                  <c:y val="-4.0404040404040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CE0-4C1C-B9C2-7E639273C0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D8C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&lt;60</c:v>
                </c:pt>
                <c:pt idx="1">
                  <c:v>60 – 61</c:v>
                </c:pt>
                <c:pt idx="2">
                  <c:v>61 – 64</c:v>
                </c:pt>
                <c:pt idx="3">
                  <c:v>65</c:v>
                </c:pt>
                <c:pt idx="4">
                  <c:v>66 – 69</c:v>
                </c:pt>
                <c:pt idx="5">
                  <c:v>70+</c:v>
                </c:pt>
              </c:strCache>
            </c:strRef>
          </c:cat>
          <c:val>
            <c:numRef>
              <c:f>Sheet1!$E$3:$E$8</c:f>
              <c:numCache>
                <c:formatCode>0%</c:formatCode>
                <c:ptCount val="6"/>
                <c:pt idx="0">
                  <c:v>0.27</c:v>
                </c:pt>
                <c:pt idx="1">
                  <c:v>0.2</c:v>
                </c:pt>
                <c:pt idx="2">
                  <c:v>0.12</c:v>
                </c:pt>
                <c:pt idx="3">
                  <c:v>0.19</c:v>
                </c:pt>
                <c:pt idx="4">
                  <c:v>0.1</c:v>
                </c:pt>
                <c:pt idx="5">
                  <c:v>0.12</c:v>
                </c:pt>
              </c:numCache>
            </c:numRef>
          </c:val>
          <c:smooth val="0"/>
          <c:extLst>
            <c:ext xmlns:c16="http://schemas.microsoft.com/office/drawing/2014/chart" uri="{C3380CC4-5D6E-409C-BE32-E72D297353CC}">
              <c16:uniqueId val="{0000000D-7CE0-4C1C-B9C2-7E639273C084}"/>
            </c:ext>
          </c:extLst>
        </c:ser>
        <c:ser>
          <c:idx val="4"/>
          <c:order val="4"/>
          <c:tx>
            <c:strRef>
              <c:f>Sheet1!$F$2</c:f>
              <c:strCache>
                <c:ptCount val="1"/>
                <c:pt idx="0">
                  <c:v>Baby Boomer 
(57 – 75)</c:v>
                </c:pt>
              </c:strCache>
            </c:strRef>
          </c:tx>
          <c:spPr>
            <a:ln w="28575" cap="rnd">
              <a:solidFill>
                <a:srgbClr val="885CD3"/>
              </a:solidFill>
              <a:round/>
            </a:ln>
            <a:effectLst/>
          </c:spPr>
          <c:marker>
            <c:symbol val="circle"/>
            <c:size val="10"/>
            <c:spPr>
              <a:solidFill>
                <a:schemeClr val="accent5"/>
              </a:solidFill>
              <a:ln w="9525">
                <a:solidFill>
                  <a:schemeClr val="accent5"/>
                </a:solidFill>
              </a:ln>
              <a:effectLst/>
            </c:spPr>
          </c:marker>
          <c:dLbls>
            <c:dLbl>
              <c:idx val="0"/>
              <c:layout>
                <c:manualLayout>
                  <c:x val="-4.0348458180570479E-2"/>
                  <c:y val="-4.7138047138047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CE0-4C1C-B9C2-7E639273C084}"/>
                </c:ext>
              </c:extLst>
            </c:dLbl>
            <c:dLbl>
              <c:idx val="2"/>
              <c:layout>
                <c:manualLayout>
                  <c:x val="-4.5850520659739172E-2"/>
                  <c:y val="-5.05050505050505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CE0-4C1C-B9C2-7E639273C084}"/>
                </c:ext>
              </c:extLst>
            </c:dLbl>
            <c:dLbl>
              <c:idx val="3"/>
              <c:layout>
                <c:manualLayout>
                  <c:x val="-4.0348458180570534E-2"/>
                  <c:y val="5.05050505050505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CE0-4C1C-B9C2-7E639273C0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885CD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&lt;60</c:v>
                </c:pt>
                <c:pt idx="1">
                  <c:v>60 – 61</c:v>
                </c:pt>
                <c:pt idx="2">
                  <c:v>61 – 64</c:v>
                </c:pt>
                <c:pt idx="3">
                  <c:v>65</c:v>
                </c:pt>
                <c:pt idx="4">
                  <c:v>66 – 69</c:v>
                </c:pt>
                <c:pt idx="5">
                  <c:v>70+</c:v>
                </c:pt>
              </c:strCache>
            </c:strRef>
          </c:cat>
          <c:val>
            <c:numRef>
              <c:f>Sheet1!$F$3:$F$8</c:f>
              <c:numCache>
                <c:formatCode>0%</c:formatCode>
                <c:ptCount val="6"/>
                <c:pt idx="0">
                  <c:v>0.02</c:v>
                </c:pt>
                <c:pt idx="1">
                  <c:v>0.05</c:v>
                </c:pt>
                <c:pt idx="2">
                  <c:v>0.2</c:v>
                </c:pt>
                <c:pt idx="3">
                  <c:v>0.23</c:v>
                </c:pt>
                <c:pt idx="4">
                  <c:v>0.31</c:v>
                </c:pt>
                <c:pt idx="5">
                  <c:v>0.19</c:v>
                </c:pt>
              </c:numCache>
            </c:numRef>
          </c:val>
          <c:smooth val="0"/>
          <c:extLst>
            <c:ext xmlns:c16="http://schemas.microsoft.com/office/drawing/2014/chart" uri="{C3380CC4-5D6E-409C-BE32-E72D297353CC}">
              <c16:uniqueId val="{00000011-7CE0-4C1C-B9C2-7E639273C084}"/>
            </c:ext>
          </c:extLst>
        </c:ser>
        <c:dLbls>
          <c:showLegendKey val="0"/>
          <c:showVal val="0"/>
          <c:showCatName val="0"/>
          <c:showSerName val="0"/>
          <c:showPercent val="0"/>
          <c:showBubbleSize val="0"/>
        </c:dLbls>
        <c:marker val="1"/>
        <c:smooth val="0"/>
        <c:axId val="832591088"/>
        <c:axId val="832593384"/>
      </c:lineChart>
      <c:catAx>
        <c:axId val="8325910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 Planned</a:t>
                </a:r>
                <a:r>
                  <a:rPr lang="en-US" baseline="0">
                    <a:solidFill>
                      <a:schemeClr val="tx1"/>
                    </a:solidFill>
                  </a:rPr>
                  <a:t> Retirement Age</a:t>
                </a:r>
                <a:endParaRPr lang="en-US">
                  <a:solidFill>
                    <a:schemeClr val="tx1"/>
                  </a:solidFill>
                </a:endParaRPr>
              </a:p>
            </c:rich>
          </c:tx>
          <c:layout>
            <c:manualLayout>
              <c:xMode val="edge"/>
              <c:yMode val="edge"/>
              <c:x val="0.3542544809190093"/>
              <c:y val="0.885861767279089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32593384"/>
        <c:crosses val="autoZero"/>
        <c:auto val="1"/>
        <c:lblAlgn val="ctr"/>
        <c:lblOffset val="100"/>
        <c:noMultiLvlLbl val="0"/>
      </c:catAx>
      <c:valAx>
        <c:axId val="832593384"/>
        <c:scaling>
          <c:orientation val="minMax"/>
        </c:scaling>
        <c:delete val="1"/>
        <c:axPos val="l"/>
        <c:numFmt formatCode="0%" sourceLinked="1"/>
        <c:majorTickMark val="none"/>
        <c:minorTickMark val="none"/>
        <c:tickLblPos val="nextTo"/>
        <c:crossAx val="832591088"/>
        <c:crosses val="autoZero"/>
        <c:crossBetween val="between"/>
      </c:valAx>
      <c:spPr>
        <a:noFill/>
        <a:ln>
          <a:noFill/>
        </a:ln>
        <a:effectLst/>
      </c:spPr>
    </c:plotArea>
    <c:legend>
      <c:legendPos val="r"/>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Sheet1!$A$11</c:f>
              <c:strCache>
                <c:ptCount val="1"/>
                <c:pt idx="0">
                  <c:v>Yes</c:v>
                </c:pt>
              </c:strCache>
            </c:strRef>
          </c:tx>
          <c:spPr>
            <a:solidFill>
              <a:srgbClr val="4298B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Sheet1!$B$10:$I$10</c:f>
              <c:strCache>
                <c:ptCount val="8"/>
                <c:pt idx="0">
                  <c:v>All workers</c:v>
                </c:pt>
                <c:pt idx="2">
                  <c:v>Gen Z/ Millennial
(20 – 40)</c:v>
                </c:pt>
                <c:pt idx="3">
                  <c:v>Gen X 
(41 – 56)</c:v>
                </c:pt>
                <c:pt idx="4">
                  <c:v>Baby Boomer 
(57 – 75)</c:v>
                </c:pt>
                <c:pt idx="6">
                  <c:v>Men</c:v>
                </c:pt>
                <c:pt idx="7">
                  <c:v>Women</c:v>
                </c:pt>
              </c:strCache>
            </c:strRef>
          </c:cat>
          <c:val>
            <c:numRef>
              <c:f>Sheet1!$B$11:$I$11</c:f>
              <c:numCache>
                <c:formatCode>General</c:formatCode>
                <c:ptCount val="8"/>
                <c:pt idx="0" formatCode="0%">
                  <c:v>0.26</c:v>
                </c:pt>
                <c:pt idx="2" formatCode="0%">
                  <c:v>0.32</c:v>
                </c:pt>
                <c:pt idx="3" formatCode="0%">
                  <c:v>0.2</c:v>
                </c:pt>
                <c:pt idx="4" formatCode="0%">
                  <c:v>0.23</c:v>
                </c:pt>
                <c:pt idx="6" formatCode="0%">
                  <c:v>0.3</c:v>
                </c:pt>
                <c:pt idx="7" formatCode="0%">
                  <c:v>0.22</c:v>
                </c:pt>
              </c:numCache>
            </c:numRef>
          </c:val>
          <c:extLst>
            <c:ext xmlns:c16="http://schemas.microsoft.com/office/drawing/2014/chart" uri="{C3380CC4-5D6E-409C-BE32-E72D297353CC}">
              <c16:uniqueId val="{00000000-9816-4DAE-808B-2D108CA9FC59}"/>
            </c:ext>
          </c:extLst>
        </c:ser>
        <c:ser>
          <c:idx val="1"/>
          <c:order val="1"/>
          <c:tx>
            <c:strRef>
              <c:f>Sheet1!$A$12</c:f>
              <c:strCache>
                <c:ptCount val="1"/>
                <c:pt idx="0">
                  <c:v>No</c:v>
                </c:pt>
              </c:strCache>
            </c:strRef>
          </c:tx>
          <c:spPr>
            <a:solidFill>
              <a:srgbClr val="DAAA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Sheet1!$B$10:$I$10</c:f>
              <c:strCache>
                <c:ptCount val="8"/>
                <c:pt idx="0">
                  <c:v>All workers</c:v>
                </c:pt>
                <c:pt idx="2">
                  <c:v>Gen Z/ Millennial
(20 – 40)</c:v>
                </c:pt>
                <c:pt idx="3">
                  <c:v>Gen X 
(41 – 56)</c:v>
                </c:pt>
                <c:pt idx="4">
                  <c:v>Baby Boomer 
(57 – 75)</c:v>
                </c:pt>
                <c:pt idx="6">
                  <c:v>Men</c:v>
                </c:pt>
                <c:pt idx="7">
                  <c:v>Women</c:v>
                </c:pt>
              </c:strCache>
            </c:strRef>
          </c:cat>
          <c:val>
            <c:numRef>
              <c:f>Sheet1!$B$12:$I$12</c:f>
              <c:numCache>
                <c:formatCode>General</c:formatCode>
                <c:ptCount val="8"/>
                <c:pt idx="0" formatCode="0%">
                  <c:v>0.74</c:v>
                </c:pt>
                <c:pt idx="2" formatCode="0%">
                  <c:v>0.68</c:v>
                </c:pt>
                <c:pt idx="3" formatCode="0%">
                  <c:v>0.79999999999999993</c:v>
                </c:pt>
                <c:pt idx="4" formatCode="0%">
                  <c:v>0.77</c:v>
                </c:pt>
                <c:pt idx="6" formatCode="0%">
                  <c:v>0.70000000000000007</c:v>
                </c:pt>
                <c:pt idx="7" formatCode="0%">
                  <c:v>0.78</c:v>
                </c:pt>
              </c:numCache>
            </c:numRef>
          </c:val>
          <c:extLst>
            <c:ext xmlns:c16="http://schemas.microsoft.com/office/drawing/2014/chart" uri="{C3380CC4-5D6E-409C-BE32-E72D297353CC}">
              <c16:uniqueId val="{00000001-9816-4DAE-808B-2D108CA9FC59}"/>
            </c:ext>
          </c:extLst>
        </c:ser>
        <c:dLbls>
          <c:showLegendKey val="0"/>
          <c:showVal val="0"/>
          <c:showCatName val="0"/>
          <c:showSerName val="0"/>
          <c:showPercent val="0"/>
          <c:showBubbleSize val="0"/>
        </c:dLbls>
        <c:gapWidth val="100"/>
        <c:overlap val="100"/>
        <c:axId val="425868392"/>
        <c:axId val="425869048"/>
      </c:barChart>
      <c:catAx>
        <c:axId val="42586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25869048"/>
        <c:crosses val="autoZero"/>
        <c:auto val="1"/>
        <c:lblAlgn val="ctr"/>
        <c:lblOffset val="100"/>
        <c:noMultiLvlLbl val="0"/>
      </c:catAx>
      <c:valAx>
        <c:axId val="425869048"/>
        <c:scaling>
          <c:orientation val="minMax"/>
        </c:scaling>
        <c:delete val="1"/>
        <c:axPos val="l"/>
        <c:numFmt formatCode="0%" sourceLinked="1"/>
        <c:majorTickMark val="none"/>
        <c:minorTickMark val="none"/>
        <c:tickLblPos val="nextTo"/>
        <c:crossAx val="4258683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Sheet1!$A$3</c:f>
              <c:strCache>
                <c:ptCount val="1"/>
                <c:pt idx="0">
                  <c:v>Workplace retirement savings plan</c:v>
                </c:pt>
              </c:strCache>
            </c:strRef>
          </c:tx>
          <c:spPr>
            <a:solidFill>
              <a:srgbClr val="4298BE"/>
            </a:solidFill>
            <a:ln>
              <a:noFill/>
            </a:ln>
            <a:effectLst/>
          </c:spPr>
          <c:invertIfNegative val="0"/>
          <c:dPt>
            <c:idx val="0"/>
            <c:invertIfNegative val="0"/>
            <c:bubble3D val="0"/>
            <c:spPr>
              <a:solidFill>
                <a:srgbClr val="4298BE"/>
              </a:solidFill>
              <a:ln>
                <a:noFill/>
              </a:ln>
              <a:effectLst/>
            </c:spPr>
            <c:extLst>
              <c:ext xmlns:c16="http://schemas.microsoft.com/office/drawing/2014/chart" uri="{C3380CC4-5D6E-409C-BE32-E72D297353CC}">
                <c16:uniqueId val="{00000000-5247-4D13-ABFC-58026EA4D730}"/>
              </c:ext>
            </c:extLst>
          </c:dPt>
          <c:dPt>
            <c:idx val="1"/>
            <c:invertIfNegative val="0"/>
            <c:bubble3D val="0"/>
            <c:spPr>
              <a:solidFill>
                <a:srgbClr val="4298BE"/>
              </a:solidFill>
              <a:ln>
                <a:noFill/>
              </a:ln>
              <a:effectLst/>
            </c:spPr>
            <c:extLst>
              <c:ext xmlns:c16="http://schemas.microsoft.com/office/drawing/2014/chart" uri="{C3380CC4-5D6E-409C-BE32-E72D297353CC}">
                <c16:uniqueId val="{00000001-5247-4D13-ABFC-58026EA4D730}"/>
              </c:ext>
            </c:extLst>
          </c:dPt>
          <c:dPt>
            <c:idx val="2"/>
            <c:invertIfNegative val="0"/>
            <c:bubble3D val="0"/>
            <c:spPr>
              <a:solidFill>
                <a:srgbClr val="4298BE"/>
              </a:solidFill>
              <a:ln>
                <a:noFill/>
              </a:ln>
              <a:effectLst/>
            </c:spPr>
            <c:extLst>
              <c:ext xmlns:c16="http://schemas.microsoft.com/office/drawing/2014/chart" uri="{C3380CC4-5D6E-409C-BE32-E72D297353CC}">
                <c16:uniqueId val="{00000002-5247-4D13-ABFC-58026EA4D730}"/>
              </c:ext>
            </c:extLst>
          </c:dPt>
          <c:dPt>
            <c:idx val="3"/>
            <c:invertIfNegative val="0"/>
            <c:bubble3D val="0"/>
            <c:spPr>
              <a:solidFill>
                <a:srgbClr val="4298BE"/>
              </a:solidFill>
              <a:ln>
                <a:noFill/>
              </a:ln>
              <a:effectLst/>
            </c:spPr>
            <c:extLst>
              <c:ext xmlns:c16="http://schemas.microsoft.com/office/drawing/2014/chart" uri="{C3380CC4-5D6E-409C-BE32-E72D297353CC}">
                <c16:uniqueId val="{00000003-5247-4D13-ABFC-58026EA4D73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All workers</c:v>
                </c:pt>
                <c:pt idx="2">
                  <c:v>Gen Z/Millennial 
(20 – 40)</c:v>
                </c:pt>
                <c:pt idx="3">
                  <c:v>Gen X 
(41 – 56)</c:v>
                </c:pt>
                <c:pt idx="4">
                  <c:v>Baby Boomer 
(57 – 75)</c:v>
                </c:pt>
              </c:strCache>
            </c:strRef>
          </c:cat>
          <c:val>
            <c:numRef>
              <c:f>Sheet1!$B$3:$F$3</c:f>
              <c:numCache>
                <c:formatCode>General</c:formatCode>
                <c:ptCount val="5"/>
                <c:pt idx="0" formatCode="0%">
                  <c:v>0.65</c:v>
                </c:pt>
                <c:pt idx="2" formatCode="0%">
                  <c:v>0.61</c:v>
                </c:pt>
                <c:pt idx="3" formatCode="0%">
                  <c:v>0.69</c:v>
                </c:pt>
                <c:pt idx="4" formatCode="0%">
                  <c:v>0.68</c:v>
                </c:pt>
              </c:numCache>
            </c:numRef>
          </c:val>
          <c:extLst>
            <c:ext xmlns:c16="http://schemas.microsoft.com/office/drawing/2014/chart" uri="{C3380CC4-5D6E-409C-BE32-E72D297353CC}">
              <c16:uniqueId val="{00000000-B80F-437A-87A8-B3C869166277}"/>
            </c:ext>
          </c:extLst>
        </c:ser>
        <c:ser>
          <c:idx val="1"/>
          <c:order val="1"/>
          <c:tx>
            <c:strRef>
              <c:f>Sheet1!$A$4</c:f>
              <c:strCache>
                <c:ptCount val="1"/>
                <c:pt idx="0">
                  <c:v>Social Security</c:v>
                </c:pt>
              </c:strCache>
            </c:strRef>
          </c:tx>
          <c:spPr>
            <a:solidFill>
              <a:srgbClr val="DA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All workers</c:v>
                </c:pt>
                <c:pt idx="2">
                  <c:v>Gen Z/Millennial 
(20 – 40)</c:v>
                </c:pt>
                <c:pt idx="3">
                  <c:v>Gen X 
(41 – 56)</c:v>
                </c:pt>
                <c:pt idx="4">
                  <c:v>Baby Boomer 
(57 – 75)</c:v>
                </c:pt>
              </c:strCache>
            </c:strRef>
          </c:cat>
          <c:val>
            <c:numRef>
              <c:f>Sheet1!$B$4:$F$4</c:f>
              <c:numCache>
                <c:formatCode>General</c:formatCode>
                <c:ptCount val="5"/>
                <c:pt idx="0" formatCode="0%">
                  <c:v>0.6</c:v>
                </c:pt>
                <c:pt idx="2" formatCode="0%">
                  <c:v>0.43</c:v>
                </c:pt>
                <c:pt idx="3" formatCode="0%">
                  <c:v>0.66</c:v>
                </c:pt>
                <c:pt idx="4" formatCode="0%">
                  <c:v>0.88</c:v>
                </c:pt>
              </c:numCache>
            </c:numRef>
          </c:val>
          <c:extLst>
            <c:ext xmlns:c16="http://schemas.microsoft.com/office/drawing/2014/chart" uri="{C3380CC4-5D6E-409C-BE32-E72D297353CC}">
              <c16:uniqueId val="{00000001-B80F-437A-87A8-B3C869166277}"/>
            </c:ext>
          </c:extLst>
        </c:ser>
        <c:ser>
          <c:idx val="2"/>
          <c:order val="2"/>
          <c:tx>
            <c:strRef>
              <c:f>Sheet1!$A$5</c:f>
              <c:strCache>
                <c:ptCount val="1"/>
                <c:pt idx="0">
                  <c:v>Personal savings/investments</c:v>
                </c:pt>
              </c:strCache>
            </c:strRef>
          </c:tx>
          <c:spPr>
            <a:solidFill>
              <a:srgbClr val="007B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All workers</c:v>
                </c:pt>
                <c:pt idx="2">
                  <c:v>Gen Z/Millennial 
(20 – 40)</c:v>
                </c:pt>
                <c:pt idx="3">
                  <c:v>Gen X 
(41 – 56)</c:v>
                </c:pt>
                <c:pt idx="4">
                  <c:v>Baby Boomer 
(57 – 75)</c:v>
                </c:pt>
              </c:strCache>
            </c:strRef>
          </c:cat>
          <c:val>
            <c:numRef>
              <c:f>Sheet1!$B$5:$F$5</c:f>
              <c:numCache>
                <c:formatCode>General</c:formatCode>
                <c:ptCount val="5"/>
                <c:pt idx="0" formatCode="0%">
                  <c:v>0.56999999999999995</c:v>
                </c:pt>
                <c:pt idx="2" formatCode="0%">
                  <c:v>0.5</c:v>
                </c:pt>
                <c:pt idx="3" formatCode="0%">
                  <c:v>0.61</c:v>
                </c:pt>
                <c:pt idx="4" formatCode="0%">
                  <c:v>0.68</c:v>
                </c:pt>
              </c:numCache>
            </c:numRef>
          </c:val>
          <c:extLst>
            <c:ext xmlns:c16="http://schemas.microsoft.com/office/drawing/2014/chart" uri="{C3380CC4-5D6E-409C-BE32-E72D297353CC}">
              <c16:uniqueId val="{00000002-B80F-437A-87A8-B3C869166277}"/>
            </c:ext>
          </c:extLst>
        </c:ser>
        <c:ser>
          <c:idx val="3"/>
          <c:order val="3"/>
          <c:tx>
            <c:strRef>
              <c:f>Sheet1!$A$6</c:f>
              <c:strCache>
                <c:ptCount val="1"/>
                <c:pt idx="0">
                  <c:v>Traditional Individual Retirement Account (IRA)</c:v>
                </c:pt>
              </c:strCache>
            </c:strRef>
          </c:tx>
          <c:spPr>
            <a:solidFill>
              <a:srgbClr val="ED8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All workers</c:v>
                </c:pt>
                <c:pt idx="2">
                  <c:v>Gen Z/Millennial 
(20 – 40)</c:v>
                </c:pt>
                <c:pt idx="3">
                  <c:v>Gen X 
(41 – 56)</c:v>
                </c:pt>
                <c:pt idx="4">
                  <c:v>Baby Boomer 
(57 – 75)</c:v>
                </c:pt>
              </c:strCache>
            </c:strRef>
          </c:cat>
          <c:val>
            <c:numRef>
              <c:f>Sheet1!$B$6:$F$6</c:f>
              <c:numCache>
                <c:formatCode>General</c:formatCode>
                <c:ptCount val="5"/>
                <c:pt idx="0" formatCode="0%">
                  <c:v>0.33</c:v>
                </c:pt>
                <c:pt idx="2" formatCode="0%">
                  <c:v>0.26</c:v>
                </c:pt>
                <c:pt idx="3" formatCode="0%">
                  <c:v>0.35</c:v>
                </c:pt>
                <c:pt idx="4" formatCode="0%">
                  <c:v>0.49</c:v>
                </c:pt>
              </c:numCache>
            </c:numRef>
          </c:val>
          <c:extLst>
            <c:ext xmlns:c16="http://schemas.microsoft.com/office/drawing/2014/chart" uri="{C3380CC4-5D6E-409C-BE32-E72D297353CC}">
              <c16:uniqueId val="{00000003-B80F-437A-87A8-B3C869166277}"/>
            </c:ext>
          </c:extLst>
        </c:ser>
        <c:ser>
          <c:idx val="4"/>
          <c:order val="4"/>
          <c:tx>
            <c:strRef>
              <c:f>Sheet1!$A$7</c:f>
              <c:strCache>
                <c:ptCount val="1"/>
                <c:pt idx="0">
                  <c:v>Roth IRA</c:v>
                </c:pt>
              </c:strCache>
            </c:strRef>
          </c:tx>
          <c:spPr>
            <a:solidFill>
              <a:srgbClr val="885C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All workers</c:v>
                </c:pt>
                <c:pt idx="2">
                  <c:v>Gen Z/Millennial 
(20 – 40)</c:v>
                </c:pt>
                <c:pt idx="3">
                  <c:v>Gen X 
(41 – 56)</c:v>
                </c:pt>
                <c:pt idx="4">
                  <c:v>Baby Boomer 
(57 – 75)</c:v>
                </c:pt>
              </c:strCache>
            </c:strRef>
          </c:cat>
          <c:val>
            <c:numRef>
              <c:f>Sheet1!$B$7:$F$7</c:f>
              <c:numCache>
                <c:formatCode>General</c:formatCode>
                <c:ptCount val="5"/>
                <c:pt idx="0" formatCode="0%">
                  <c:v>0.28000000000000003</c:v>
                </c:pt>
                <c:pt idx="2" formatCode="0%">
                  <c:v>0.25</c:v>
                </c:pt>
                <c:pt idx="3" formatCode="0%">
                  <c:v>0.32</c:v>
                </c:pt>
                <c:pt idx="4" formatCode="0%">
                  <c:v>0.3</c:v>
                </c:pt>
              </c:numCache>
            </c:numRef>
          </c:val>
          <c:extLst>
            <c:ext xmlns:c16="http://schemas.microsoft.com/office/drawing/2014/chart" uri="{C3380CC4-5D6E-409C-BE32-E72D297353CC}">
              <c16:uniqueId val="{00000004-B80F-437A-87A8-B3C869166277}"/>
            </c:ext>
          </c:extLst>
        </c:ser>
        <c:ser>
          <c:idx val="5"/>
          <c:order val="5"/>
          <c:tx>
            <c:strRef>
              <c:f>Sheet1!$A$8</c:f>
              <c:strCache>
                <c:ptCount val="1"/>
                <c:pt idx="0">
                  <c:v>Traditional pension or defined benefit</c:v>
                </c:pt>
              </c:strCache>
            </c:strRef>
          </c:tx>
          <c:spPr>
            <a:solidFill>
              <a:srgbClr val="51B9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All workers</c:v>
                </c:pt>
                <c:pt idx="2">
                  <c:v>Gen Z/Millennial 
(20 – 40)</c:v>
                </c:pt>
                <c:pt idx="3">
                  <c:v>Gen X 
(41 – 56)</c:v>
                </c:pt>
                <c:pt idx="4">
                  <c:v>Baby Boomer 
(57 – 75)</c:v>
                </c:pt>
              </c:strCache>
            </c:strRef>
          </c:cat>
          <c:val>
            <c:numRef>
              <c:f>Sheet1!$B$8:$F$8</c:f>
              <c:numCache>
                <c:formatCode>General</c:formatCode>
                <c:ptCount val="5"/>
                <c:pt idx="0" formatCode="0%">
                  <c:v>0.26</c:v>
                </c:pt>
                <c:pt idx="2" formatCode="0%">
                  <c:v>0.18</c:v>
                </c:pt>
                <c:pt idx="3" formatCode="0%">
                  <c:v>0.3</c:v>
                </c:pt>
                <c:pt idx="4" formatCode="0%">
                  <c:v>0.37</c:v>
                </c:pt>
              </c:numCache>
            </c:numRef>
          </c:val>
          <c:extLst>
            <c:ext xmlns:c16="http://schemas.microsoft.com/office/drawing/2014/chart" uri="{C3380CC4-5D6E-409C-BE32-E72D297353CC}">
              <c16:uniqueId val="{00000005-B80F-437A-87A8-B3C869166277}"/>
            </c:ext>
          </c:extLst>
        </c:ser>
        <c:ser>
          <c:idx val="6"/>
          <c:order val="6"/>
          <c:tx>
            <c:strRef>
              <c:f>Sheet1!$A$9</c:f>
              <c:strCache>
                <c:ptCount val="1"/>
                <c:pt idx="0">
                  <c:v>Full-time job earnings</c:v>
                </c:pt>
              </c:strCache>
            </c:strRef>
          </c:tx>
          <c:spPr>
            <a:solidFill>
              <a:srgbClr val="0043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All workers</c:v>
                </c:pt>
                <c:pt idx="2">
                  <c:v>Gen Z/Millennial 
(20 – 40)</c:v>
                </c:pt>
                <c:pt idx="3">
                  <c:v>Gen X 
(41 – 56)</c:v>
                </c:pt>
                <c:pt idx="4">
                  <c:v>Baby Boomer 
(57 – 75)</c:v>
                </c:pt>
              </c:strCache>
            </c:strRef>
          </c:cat>
          <c:val>
            <c:numRef>
              <c:f>Sheet1!$B$9:$F$9</c:f>
              <c:numCache>
                <c:formatCode>General</c:formatCode>
                <c:ptCount val="5"/>
                <c:pt idx="0" formatCode="0%">
                  <c:v>0.26</c:v>
                </c:pt>
                <c:pt idx="2" formatCode="0%">
                  <c:v>0.38</c:v>
                </c:pt>
                <c:pt idx="3" formatCode="0%">
                  <c:v>0.19</c:v>
                </c:pt>
                <c:pt idx="4" formatCode="0%">
                  <c:v>0.1</c:v>
                </c:pt>
              </c:numCache>
            </c:numRef>
          </c:val>
          <c:extLst>
            <c:ext xmlns:c16="http://schemas.microsoft.com/office/drawing/2014/chart" uri="{C3380CC4-5D6E-409C-BE32-E72D297353CC}">
              <c16:uniqueId val="{00000006-B80F-437A-87A8-B3C869166277}"/>
            </c:ext>
          </c:extLst>
        </c:ser>
        <c:ser>
          <c:idx val="7"/>
          <c:order val="7"/>
          <c:tx>
            <c:strRef>
              <c:f>Sheet1!$A$10</c:f>
              <c:strCache>
                <c:ptCount val="1"/>
                <c:pt idx="0">
                  <c:v>Part-time job earnings</c:v>
                </c:pt>
              </c:strCache>
            </c:strRef>
          </c:tx>
          <c:spPr>
            <a:solidFill>
              <a:srgbClr val="9991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All workers</c:v>
                </c:pt>
                <c:pt idx="2">
                  <c:v>Gen Z/Millennial 
(20 – 40)</c:v>
                </c:pt>
                <c:pt idx="3">
                  <c:v>Gen X 
(41 – 56)</c:v>
                </c:pt>
                <c:pt idx="4">
                  <c:v>Baby Boomer 
(57 – 75)</c:v>
                </c:pt>
              </c:strCache>
            </c:strRef>
          </c:cat>
          <c:val>
            <c:numRef>
              <c:f>Sheet1!$B$10:$F$10</c:f>
              <c:numCache>
                <c:formatCode>General</c:formatCode>
                <c:ptCount val="5"/>
                <c:pt idx="0" formatCode="0%">
                  <c:v>0.25</c:v>
                </c:pt>
                <c:pt idx="2" formatCode="0%">
                  <c:v>0.19</c:v>
                </c:pt>
                <c:pt idx="3" formatCode="0%">
                  <c:v>0.28999999999999998</c:v>
                </c:pt>
                <c:pt idx="4" formatCode="0%">
                  <c:v>0.31</c:v>
                </c:pt>
              </c:numCache>
            </c:numRef>
          </c:val>
          <c:extLst>
            <c:ext xmlns:c16="http://schemas.microsoft.com/office/drawing/2014/chart" uri="{C3380CC4-5D6E-409C-BE32-E72D297353CC}">
              <c16:uniqueId val="{00000007-B80F-437A-87A8-B3C869166277}"/>
            </c:ext>
          </c:extLst>
        </c:ser>
        <c:ser>
          <c:idx val="8"/>
          <c:order val="8"/>
          <c:tx>
            <c:strRef>
              <c:f>Sheet1!$A$11</c:f>
              <c:strCache>
                <c:ptCount val="1"/>
                <c:pt idx="0">
                  <c:v>Annuity</c:v>
                </c:pt>
              </c:strCache>
            </c:strRef>
          </c:tx>
          <c:spPr>
            <a:solidFill>
              <a:srgbClr val="4E45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All workers</c:v>
                </c:pt>
                <c:pt idx="2">
                  <c:v>Gen Z/Millennial 
(20 – 40)</c:v>
                </c:pt>
                <c:pt idx="3">
                  <c:v>Gen X 
(41 – 56)</c:v>
                </c:pt>
                <c:pt idx="4">
                  <c:v>Baby Boomer 
(57 – 75)</c:v>
                </c:pt>
              </c:strCache>
            </c:strRef>
          </c:cat>
          <c:val>
            <c:numRef>
              <c:f>Sheet1!$B$11:$F$11</c:f>
              <c:numCache>
                <c:formatCode>General</c:formatCode>
                <c:ptCount val="5"/>
                <c:pt idx="0" formatCode="0%">
                  <c:v>0.1</c:v>
                </c:pt>
                <c:pt idx="2" formatCode="0%">
                  <c:v>0.08</c:v>
                </c:pt>
                <c:pt idx="3" formatCode="0%">
                  <c:v>0.1</c:v>
                </c:pt>
                <c:pt idx="4" formatCode="0%">
                  <c:v>0.17</c:v>
                </c:pt>
              </c:numCache>
            </c:numRef>
          </c:val>
          <c:extLst>
            <c:ext xmlns:c16="http://schemas.microsoft.com/office/drawing/2014/chart" uri="{C3380CC4-5D6E-409C-BE32-E72D297353CC}">
              <c16:uniqueId val="{00000008-B80F-437A-87A8-B3C869166277}"/>
            </c:ext>
          </c:extLst>
        </c:ser>
        <c:dLbls>
          <c:dLblPos val="outEnd"/>
          <c:showLegendKey val="0"/>
          <c:showVal val="1"/>
          <c:showCatName val="0"/>
          <c:showSerName val="0"/>
          <c:showPercent val="0"/>
          <c:showBubbleSize val="0"/>
        </c:dLbls>
        <c:gapWidth val="219"/>
        <c:axId val="431575296"/>
        <c:axId val="431575624"/>
      </c:barChart>
      <c:catAx>
        <c:axId val="431575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31575624"/>
        <c:crosses val="autoZero"/>
        <c:auto val="1"/>
        <c:lblAlgn val="ctr"/>
        <c:lblOffset val="100"/>
        <c:noMultiLvlLbl val="0"/>
      </c:catAx>
      <c:valAx>
        <c:axId val="431575624"/>
        <c:scaling>
          <c:orientation val="minMax"/>
        </c:scaling>
        <c:delete val="1"/>
        <c:axPos val="t"/>
        <c:numFmt formatCode="0%" sourceLinked="1"/>
        <c:majorTickMark val="none"/>
        <c:minorTickMark val="none"/>
        <c:tickLblPos val="nextTo"/>
        <c:crossAx val="431575296"/>
        <c:crosses val="autoZero"/>
        <c:crossBetween val="between"/>
      </c:valAx>
      <c:spPr>
        <a:noFill/>
        <a:ln>
          <a:noFill/>
        </a:ln>
        <a:effectLst/>
      </c:spPr>
    </c:plotArea>
    <c:legend>
      <c:legendPos val="r"/>
      <c:layout>
        <c:manualLayout>
          <c:xMode val="edge"/>
          <c:yMode val="edge"/>
          <c:x val="0.67324889562344203"/>
          <c:y val="5.6938211457985125E-2"/>
          <c:w val="0.30877726975093267"/>
          <c:h val="0.6547687380032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Sheet1!$B$31</c:f>
              <c:strCache>
                <c:ptCount val="1"/>
                <c:pt idx="0">
                  <c:v>All workers</c:v>
                </c:pt>
              </c:strCache>
            </c:strRef>
          </c:tx>
          <c:spPr>
            <a:solidFill>
              <a:srgbClr val="4298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Sheet1!$A$32:$A$41</c:f>
              <c:strCache>
                <c:ptCount val="10"/>
                <c:pt idx="0">
                  <c:v>Have enough money to last a lifetime</c:v>
                </c:pt>
                <c:pt idx="1">
                  <c:v>Remain financially independent</c:v>
                </c:pt>
                <c:pt idx="2">
                  <c:v>Travel</c:v>
                </c:pt>
                <c:pt idx="3">
                  <c:v>Spend time with family or friends</c:v>
                </c:pt>
                <c:pt idx="4">
                  <c:v>Stay and live in own home</c:v>
                </c:pt>
                <c:pt idx="5">
                  <c:v>Have enough money for emergencies</c:v>
                </c:pt>
                <c:pt idx="6">
                  <c:v>Have enough money to pay for medical/prescription expenses</c:v>
                </c:pt>
                <c:pt idx="7">
                  <c:v>Pursue interests or hobbies</c:v>
                </c:pt>
                <c:pt idx="8">
                  <c:v>Leave money for heirs or charities</c:v>
                </c:pt>
                <c:pt idx="9">
                  <c:v>Maintain control of assets</c:v>
                </c:pt>
              </c:strCache>
            </c:strRef>
          </c:cat>
          <c:val>
            <c:numRef>
              <c:f>Sheet1!$B$32:$B$41</c:f>
              <c:numCache>
                <c:formatCode>0%</c:formatCode>
                <c:ptCount val="10"/>
                <c:pt idx="0">
                  <c:v>0.63</c:v>
                </c:pt>
                <c:pt idx="1">
                  <c:v>0.49</c:v>
                </c:pt>
                <c:pt idx="2">
                  <c:v>0.43999999999999995</c:v>
                </c:pt>
                <c:pt idx="3">
                  <c:v>0.36</c:v>
                </c:pt>
                <c:pt idx="4">
                  <c:v>0.28000000000000003</c:v>
                </c:pt>
                <c:pt idx="5">
                  <c:v>0.21999999999999997</c:v>
                </c:pt>
                <c:pt idx="6">
                  <c:v>0.18999999999999995</c:v>
                </c:pt>
                <c:pt idx="7">
                  <c:v>0.17000000000000004</c:v>
                </c:pt>
                <c:pt idx="8">
                  <c:v>0.10999999999999999</c:v>
                </c:pt>
                <c:pt idx="9">
                  <c:v>9.9999999999999978E-2</c:v>
                </c:pt>
              </c:numCache>
            </c:numRef>
          </c:val>
          <c:extLst>
            <c:ext xmlns:c16="http://schemas.microsoft.com/office/drawing/2014/chart" uri="{C3380CC4-5D6E-409C-BE32-E72D297353CC}">
              <c16:uniqueId val="{00000000-03EA-4B99-820B-C0E118C9D895}"/>
            </c:ext>
          </c:extLst>
        </c:ser>
        <c:ser>
          <c:idx val="2"/>
          <c:order val="2"/>
          <c:tx>
            <c:strRef>
              <c:f>Sheet1!$D$31</c:f>
              <c:strCache>
                <c:ptCount val="1"/>
                <c:pt idx="0">
                  <c:v>Gen Z/ Millennial
(20 – 40)</c:v>
                </c:pt>
              </c:strCache>
            </c:strRef>
          </c:tx>
          <c:spPr>
            <a:solidFill>
              <a:srgbClr val="007B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Sheet1!$A$32:$A$41</c:f>
              <c:strCache>
                <c:ptCount val="10"/>
                <c:pt idx="0">
                  <c:v>Have enough money to last a lifetime</c:v>
                </c:pt>
                <c:pt idx="1">
                  <c:v>Remain financially independent</c:v>
                </c:pt>
                <c:pt idx="2">
                  <c:v>Travel</c:v>
                </c:pt>
                <c:pt idx="3">
                  <c:v>Spend time with family or friends</c:v>
                </c:pt>
                <c:pt idx="4">
                  <c:v>Stay and live in own home</c:v>
                </c:pt>
                <c:pt idx="5">
                  <c:v>Have enough money for emergencies</c:v>
                </c:pt>
                <c:pt idx="6">
                  <c:v>Have enough money to pay for medical/prescription expenses</c:v>
                </c:pt>
                <c:pt idx="7">
                  <c:v>Pursue interests or hobbies</c:v>
                </c:pt>
                <c:pt idx="8">
                  <c:v>Leave money for heirs or charities</c:v>
                </c:pt>
                <c:pt idx="9">
                  <c:v>Maintain control of assets</c:v>
                </c:pt>
              </c:strCache>
            </c:strRef>
          </c:cat>
          <c:val>
            <c:numRef>
              <c:f>Sheet1!$D$32:$D$41</c:f>
              <c:numCache>
                <c:formatCode>0%</c:formatCode>
                <c:ptCount val="10"/>
                <c:pt idx="0">
                  <c:v>0.31999999999999995</c:v>
                </c:pt>
                <c:pt idx="1">
                  <c:v>0.44999999999999996</c:v>
                </c:pt>
                <c:pt idx="2">
                  <c:v>0.36</c:v>
                </c:pt>
                <c:pt idx="3">
                  <c:v>0.35</c:v>
                </c:pt>
                <c:pt idx="4">
                  <c:v>0.33999999999999997</c:v>
                </c:pt>
                <c:pt idx="5">
                  <c:v>0.25</c:v>
                </c:pt>
                <c:pt idx="6">
                  <c:v>0.15000000000000002</c:v>
                </c:pt>
                <c:pt idx="7">
                  <c:v>0.21999999999999997</c:v>
                </c:pt>
                <c:pt idx="8">
                  <c:v>0.22999999999999998</c:v>
                </c:pt>
                <c:pt idx="9">
                  <c:v>0.24</c:v>
                </c:pt>
              </c:numCache>
            </c:numRef>
          </c:val>
          <c:extLst>
            <c:ext xmlns:c16="http://schemas.microsoft.com/office/drawing/2014/chart" uri="{C3380CC4-5D6E-409C-BE32-E72D297353CC}">
              <c16:uniqueId val="{00000001-03EA-4B99-820B-C0E118C9D895}"/>
            </c:ext>
          </c:extLst>
        </c:ser>
        <c:ser>
          <c:idx val="3"/>
          <c:order val="3"/>
          <c:tx>
            <c:strRef>
              <c:f>Sheet1!$E$31</c:f>
              <c:strCache>
                <c:ptCount val="1"/>
                <c:pt idx="0">
                  <c:v>Gen X 
(41 – 56)</c:v>
                </c:pt>
              </c:strCache>
            </c:strRef>
          </c:tx>
          <c:spPr>
            <a:solidFill>
              <a:srgbClr val="ED8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Sheet1!$A$32:$A$41</c:f>
              <c:strCache>
                <c:ptCount val="10"/>
                <c:pt idx="0">
                  <c:v>Have enough money to last a lifetime</c:v>
                </c:pt>
                <c:pt idx="1">
                  <c:v>Remain financially independent</c:v>
                </c:pt>
                <c:pt idx="2">
                  <c:v>Travel</c:v>
                </c:pt>
                <c:pt idx="3">
                  <c:v>Spend time with family or friends</c:v>
                </c:pt>
                <c:pt idx="4">
                  <c:v>Stay and live in own home</c:v>
                </c:pt>
                <c:pt idx="5">
                  <c:v>Have enough money for emergencies</c:v>
                </c:pt>
                <c:pt idx="6">
                  <c:v>Have enough money to pay for medical/prescription expenses</c:v>
                </c:pt>
                <c:pt idx="7">
                  <c:v>Pursue interests or hobbies</c:v>
                </c:pt>
                <c:pt idx="8">
                  <c:v>Leave money for heirs or charities</c:v>
                </c:pt>
                <c:pt idx="9">
                  <c:v>Maintain control of assets</c:v>
                </c:pt>
              </c:strCache>
            </c:strRef>
          </c:cat>
          <c:val>
            <c:numRef>
              <c:f>Sheet1!$E$32:$E$41</c:f>
              <c:numCache>
                <c:formatCode>0%</c:formatCode>
                <c:ptCount val="10"/>
                <c:pt idx="0">
                  <c:v>0.65999999999999992</c:v>
                </c:pt>
                <c:pt idx="1">
                  <c:v>0.48</c:v>
                </c:pt>
                <c:pt idx="2">
                  <c:v>0.43999999999999995</c:v>
                </c:pt>
                <c:pt idx="3">
                  <c:v>0.39</c:v>
                </c:pt>
                <c:pt idx="4">
                  <c:v>0.19999999999999996</c:v>
                </c:pt>
                <c:pt idx="5">
                  <c:v>0.19999999999999996</c:v>
                </c:pt>
                <c:pt idx="6">
                  <c:v>0.16000000000000003</c:v>
                </c:pt>
                <c:pt idx="7">
                  <c:v>0.24</c:v>
                </c:pt>
                <c:pt idx="8">
                  <c:v>0.12</c:v>
                </c:pt>
                <c:pt idx="9">
                  <c:v>9.9999999999999978E-2</c:v>
                </c:pt>
              </c:numCache>
            </c:numRef>
          </c:val>
          <c:extLst>
            <c:ext xmlns:c16="http://schemas.microsoft.com/office/drawing/2014/chart" uri="{C3380CC4-5D6E-409C-BE32-E72D297353CC}">
              <c16:uniqueId val="{00000002-03EA-4B99-820B-C0E118C9D895}"/>
            </c:ext>
          </c:extLst>
        </c:ser>
        <c:ser>
          <c:idx val="4"/>
          <c:order val="4"/>
          <c:tx>
            <c:strRef>
              <c:f>Sheet1!$F$31</c:f>
              <c:strCache>
                <c:ptCount val="1"/>
                <c:pt idx="0">
                  <c:v>Baby Boomer 
(57 – 75)</c:v>
                </c:pt>
              </c:strCache>
            </c:strRef>
          </c:tx>
          <c:spPr>
            <a:solidFill>
              <a:srgbClr val="885C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Sheet1!$A$32:$A$41</c:f>
              <c:strCache>
                <c:ptCount val="10"/>
                <c:pt idx="0">
                  <c:v>Have enough money to last a lifetime</c:v>
                </c:pt>
                <c:pt idx="1">
                  <c:v>Remain financially independent</c:v>
                </c:pt>
                <c:pt idx="2">
                  <c:v>Travel</c:v>
                </c:pt>
                <c:pt idx="3">
                  <c:v>Spend time with family or friends</c:v>
                </c:pt>
                <c:pt idx="4">
                  <c:v>Stay and live in own home</c:v>
                </c:pt>
                <c:pt idx="5">
                  <c:v>Have enough money for emergencies</c:v>
                </c:pt>
                <c:pt idx="6">
                  <c:v>Have enough money to pay for medical/prescription expenses</c:v>
                </c:pt>
                <c:pt idx="7">
                  <c:v>Pursue interests or hobbies</c:v>
                </c:pt>
                <c:pt idx="8">
                  <c:v>Leave money for heirs or charities</c:v>
                </c:pt>
                <c:pt idx="9">
                  <c:v>Maintain control of assets</c:v>
                </c:pt>
              </c:strCache>
            </c:strRef>
          </c:cat>
          <c:val>
            <c:numRef>
              <c:f>Sheet1!$F$32:$F$41</c:f>
              <c:numCache>
                <c:formatCode>0%</c:formatCode>
                <c:ptCount val="10"/>
                <c:pt idx="0">
                  <c:v>0.67999999999999994</c:v>
                </c:pt>
                <c:pt idx="1">
                  <c:v>0.51</c:v>
                </c:pt>
                <c:pt idx="2">
                  <c:v>0.48</c:v>
                </c:pt>
                <c:pt idx="3">
                  <c:v>0.31000000000000005</c:v>
                </c:pt>
                <c:pt idx="4">
                  <c:v>0.32999999999999996</c:v>
                </c:pt>
                <c:pt idx="5">
                  <c:v>0.21999999999999997</c:v>
                </c:pt>
                <c:pt idx="6">
                  <c:v>0.21999999999999997</c:v>
                </c:pt>
                <c:pt idx="7">
                  <c:v>0.10999999999999999</c:v>
                </c:pt>
                <c:pt idx="8">
                  <c:v>7.999999999999996E-2</c:v>
                </c:pt>
                <c:pt idx="9">
                  <c:v>6.0000000000000053E-2</c:v>
                </c:pt>
              </c:numCache>
            </c:numRef>
          </c:val>
          <c:extLst>
            <c:ext xmlns:c16="http://schemas.microsoft.com/office/drawing/2014/chart" uri="{C3380CC4-5D6E-409C-BE32-E72D297353CC}">
              <c16:uniqueId val="{00000003-03EA-4B99-820B-C0E118C9D895}"/>
            </c:ext>
          </c:extLst>
        </c:ser>
        <c:dLbls>
          <c:dLblPos val="outEnd"/>
          <c:showLegendKey val="0"/>
          <c:showVal val="1"/>
          <c:showCatName val="0"/>
          <c:showSerName val="0"/>
          <c:showPercent val="0"/>
          <c:showBubbleSize val="0"/>
        </c:dLbls>
        <c:gapWidth val="100"/>
        <c:axId val="445728752"/>
        <c:axId val="445731048"/>
        <c:extLst>
          <c:ext xmlns:c15="http://schemas.microsoft.com/office/drawing/2012/chart" uri="{02D57815-91ED-43cb-92C2-25804820EDAC}">
            <c15:filteredBarSeries>
              <c15:ser>
                <c:idx val="1"/>
                <c:order val="1"/>
                <c:tx>
                  <c:strRef>
                    <c:extLst>
                      <c:ext uri="{02D57815-91ED-43cb-92C2-25804820EDAC}">
                        <c15:formulaRef>
                          <c15:sqref>Sheet1!$C$31</c15:sqref>
                        </c15:formulaRef>
                      </c:ext>
                    </c:extLst>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Sheet1!$A$32:$A$41</c15:sqref>
                        </c15:formulaRef>
                      </c:ext>
                    </c:extLst>
                    <c:strCache>
                      <c:ptCount val="10"/>
                      <c:pt idx="0">
                        <c:v>Have enough money to last a lifetime</c:v>
                      </c:pt>
                      <c:pt idx="1">
                        <c:v>Remain financially independent</c:v>
                      </c:pt>
                      <c:pt idx="2">
                        <c:v>Travel</c:v>
                      </c:pt>
                      <c:pt idx="3">
                        <c:v>Spend time with family or friends</c:v>
                      </c:pt>
                      <c:pt idx="4">
                        <c:v>Stay and live in own home</c:v>
                      </c:pt>
                      <c:pt idx="5">
                        <c:v>Have enough money for emergencies</c:v>
                      </c:pt>
                      <c:pt idx="6">
                        <c:v>Have enough money to pay for medical/prescription expenses</c:v>
                      </c:pt>
                      <c:pt idx="7">
                        <c:v>Pursue interests or hobbies</c:v>
                      </c:pt>
                      <c:pt idx="8">
                        <c:v>Leave money for heirs or charities</c:v>
                      </c:pt>
                      <c:pt idx="9">
                        <c:v>Maintain control of assets</c:v>
                      </c:pt>
                    </c:strCache>
                  </c:strRef>
                </c:cat>
                <c:val>
                  <c:numRef>
                    <c:extLst>
                      <c:ext uri="{02D57815-91ED-43cb-92C2-25804820EDAC}">
                        <c15:formulaRef>
                          <c15:sqref>Sheet1!$C$32:$C$41</c15:sqref>
                        </c15:formulaRef>
                      </c:ext>
                    </c:extLst>
                    <c:numCache>
                      <c:formatCode>General</c:formatCode>
                      <c:ptCount val="10"/>
                    </c:numCache>
                  </c:numRef>
                </c:val>
                <c:extLst>
                  <c:ext xmlns:c16="http://schemas.microsoft.com/office/drawing/2014/chart" uri="{C3380CC4-5D6E-409C-BE32-E72D297353CC}">
                    <c16:uniqueId val="{00000004-03EA-4B99-820B-C0E118C9D895}"/>
                  </c:ext>
                </c:extLst>
              </c15:ser>
            </c15:filteredBarSeries>
          </c:ext>
        </c:extLst>
      </c:barChart>
      <c:catAx>
        <c:axId val="445728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900" b="0" i="0" u="none" strike="noStrike" kern="1200" baseline="0">
                <a:solidFill>
                  <a:schemeClr val="tx1"/>
                </a:solidFill>
                <a:latin typeface="+mn-lt"/>
                <a:ea typeface="+mn-ea"/>
                <a:cs typeface="+mn-cs"/>
              </a:defRPr>
            </a:pPr>
            <a:endParaRPr lang="en-US"/>
          </a:p>
        </c:txPr>
        <c:crossAx val="445731048"/>
        <c:crosses val="autoZero"/>
        <c:auto val="1"/>
        <c:lblAlgn val="ctr"/>
        <c:lblOffset val="100"/>
        <c:noMultiLvlLbl val="0"/>
      </c:catAx>
      <c:valAx>
        <c:axId val="445731048"/>
        <c:scaling>
          <c:orientation val="minMax"/>
        </c:scaling>
        <c:delete val="1"/>
        <c:axPos val="t"/>
        <c:numFmt formatCode="0%" sourceLinked="1"/>
        <c:majorTickMark val="none"/>
        <c:minorTickMark val="none"/>
        <c:tickLblPos val="nextTo"/>
        <c:crossAx val="445728752"/>
        <c:crosses val="autoZero"/>
        <c:crossBetween val="between"/>
      </c:valAx>
      <c:spPr>
        <a:noFill/>
        <a:ln>
          <a:noFill/>
        </a:ln>
        <a:effectLst/>
      </c:spPr>
    </c:plotArea>
    <c:legend>
      <c:legendPos val="t"/>
      <c:layout>
        <c:manualLayout>
          <c:xMode val="edge"/>
          <c:yMode val="edge"/>
          <c:x val="0.13832947352169214"/>
          <c:y val="2.7192625742011981E-2"/>
          <c:w val="0.72334105295661577"/>
          <c:h val="5.41741009921931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4"/>
          <c:order val="0"/>
          <c:tx>
            <c:strRef>
              <c:f>Sheet1!$A$7</c:f>
              <c:strCache>
                <c:ptCount val="1"/>
                <c:pt idx="0">
                  <c:v>Unsure</c:v>
                </c:pt>
              </c:strCache>
            </c:strRef>
          </c:tx>
          <c:spPr>
            <a:solidFill>
              <a:srgbClr val="885C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Sheet1!$B$2:$I$2</c:f>
              <c:strCache>
                <c:ptCount val="8"/>
                <c:pt idx="0">
                  <c:v>All workers</c:v>
                </c:pt>
                <c:pt idx="2">
                  <c:v>Gen Z/ Millennial
(20 – 40)</c:v>
                </c:pt>
                <c:pt idx="3">
                  <c:v>Gen X 
(41 – 56)</c:v>
                </c:pt>
                <c:pt idx="4">
                  <c:v>Baby Boomer 
(57 – 75)</c:v>
                </c:pt>
                <c:pt idx="6">
                  <c:v>Men</c:v>
                </c:pt>
                <c:pt idx="7">
                  <c:v>Women</c:v>
                </c:pt>
              </c:strCache>
            </c:strRef>
          </c:cat>
          <c:val>
            <c:numRef>
              <c:f>Sheet1!$B$7:$I$7</c:f>
              <c:numCache>
                <c:formatCode>General</c:formatCode>
                <c:ptCount val="8"/>
                <c:pt idx="0" formatCode="0%">
                  <c:v>0.13</c:v>
                </c:pt>
                <c:pt idx="2" formatCode="0%">
                  <c:v>0.11</c:v>
                </c:pt>
                <c:pt idx="3" formatCode="0%">
                  <c:v>0.16</c:v>
                </c:pt>
                <c:pt idx="4" formatCode="0%">
                  <c:v>0.12</c:v>
                </c:pt>
                <c:pt idx="6" formatCode="0%">
                  <c:v>0.11</c:v>
                </c:pt>
                <c:pt idx="7" formatCode="0%">
                  <c:v>0.15</c:v>
                </c:pt>
              </c:numCache>
            </c:numRef>
          </c:val>
          <c:extLst>
            <c:ext xmlns:c16="http://schemas.microsoft.com/office/drawing/2014/chart" uri="{C3380CC4-5D6E-409C-BE32-E72D297353CC}">
              <c16:uniqueId val="{00000000-7543-4316-949C-9E5F4C41EC55}"/>
            </c:ext>
          </c:extLst>
        </c:ser>
        <c:ser>
          <c:idx val="3"/>
          <c:order val="1"/>
          <c:tx>
            <c:strRef>
              <c:f>Sheet1!$A$6</c:f>
              <c:strCache>
                <c:ptCount val="1"/>
                <c:pt idx="0">
                  <c:v>Work full-time for pay in retirement</c:v>
                </c:pt>
              </c:strCache>
            </c:strRef>
          </c:tx>
          <c:spPr>
            <a:solidFill>
              <a:srgbClr val="ED8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Sheet1!$B$2:$I$2</c:f>
              <c:strCache>
                <c:ptCount val="8"/>
                <c:pt idx="0">
                  <c:v>All workers</c:v>
                </c:pt>
                <c:pt idx="2">
                  <c:v>Gen Z/ Millennial
(20 – 40)</c:v>
                </c:pt>
                <c:pt idx="3">
                  <c:v>Gen X 
(41 – 56)</c:v>
                </c:pt>
                <c:pt idx="4">
                  <c:v>Baby Boomer 
(57 – 75)</c:v>
                </c:pt>
                <c:pt idx="6">
                  <c:v>Men</c:v>
                </c:pt>
                <c:pt idx="7">
                  <c:v>Women</c:v>
                </c:pt>
              </c:strCache>
            </c:strRef>
          </c:cat>
          <c:val>
            <c:numRef>
              <c:f>Sheet1!$B$6:$I$6</c:f>
              <c:numCache>
                <c:formatCode>General</c:formatCode>
                <c:ptCount val="8"/>
                <c:pt idx="0" formatCode="0%">
                  <c:v>0.06</c:v>
                </c:pt>
                <c:pt idx="2" formatCode="0%">
                  <c:v>7.0000000000000007E-2</c:v>
                </c:pt>
                <c:pt idx="3" formatCode="0%">
                  <c:v>0.06</c:v>
                </c:pt>
                <c:pt idx="4" formatCode="0%">
                  <c:v>0.04</c:v>
                </c:pt>
                <c:pt idx="6" formatCode="0%">
                  <c:v>7.0000000000000007E-2</c:v>
                </c:pt>
                <c:pt idx="7" formatCode="0%">
                  <c:v>0.05</c:v>
                </c:pt>
              </c:numCache>
            </c:numRef>
          </c:val>
          <c:extLst>
            <c:ext xmlns:c16="http://schemas.microsoft.com/office/drawing/2014/chart" uri="{C3380CC4-5D6E-409C-BE32-E72D297353CC}">
              <c16:uniqueId val="{00000001-7543-4316-949C-9E5F4C41EC55}"/>
            </c:ext>
          </c:extLst>
        </c:ser>
        <c:ser>
          <c:idx val="2"/>
          <c:order val="2"/>
          <c:tx>
            <c:strRef>
              <c:f>Sheet1!$A$5</c:f>
              <c:strCache>
                <c:ptCount val="1"/>
                <c:pt idx="0">
                  <c:v>Continue to work part-time or periodically in retirement</c:v>
                </c:pt>
              </c:strCache>
            </c:strRef>
          </c:tx>
          <c:spPr>
            <a:solidFill>
              <a:srgbClr val="007B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Sheet1!$B$2:$I$2</c:f>
              <c:strCache>
                <c:ptCount val="8"/>
                <c:pt idx="0">
                  <c:v>All workers</c:v>
                </c:pt>
                <c:pt idx="2">
                  <c:v>Gen Z/ Millennial
(20 – 40)</c:v>
                </c:pt>
                <c:pt idx="3">
                  <c:v>Gen X 
(41 – 56)</c:v>
                </c:pt>
                <c:pt idx="4">
                  <c:v>Baby Boomer 
(57 – 75)</c:v>
                </c:pt>
                <c:pt idx="6">
                  <c:v>Men</c:v>
                </c:pt>
                <c:pt idx="7">
                  <c:v>Women</c:v>
                </c:pt>
              </c:strCache>
            </c:strRef>
          </c:cat>
          <c:val>
            <c:numRef>
              <c:f>Sheet1!$B$5:$I$5</c:f>
              <c:numCache>
                <c:formatCode>General</c:formatCode>
                <c:ptCount val="8"/>
                <c:pt idx="0" formatCode="0%">
                  <c:v>0.28000000000000003</c:v>
                </c:pt>
                <c:pt idx="2" formatCode="0%">
                  <c:v>0.23</c:v>
                </c:pt>
                <c:pt idx="3" formatCode="0%">
                  <c:v>0.31</c:v>
                </c:pt>
                <c:pt idx="4" formatCode="0%">
                  <c:v>0.31</c:v>
                </c:pt>
                <c:pt idx="6" formatCode="0%">
                  <c:v>0.26</c:v>
                </c:pt>
                <c:pt idx="7" formatCode="0%">
                  <c:v>0.28999999999999998</c:v>
                </c:pt>
              </c:numCache>
            </c:numRef>
          </c:val>
          <c:extLst>
            <c:ext xmlns:c16="http://schemas.microsoft.com/office/drawing/2014/chart" uri="{C3380CC4-5D6E-409C-BE32-E72D297353CC}">
              <c16:uniqueId val="{00000002-7543-4316-949C-9E5F4C41EC55}"/>
            </c:ext>
          </c:extLst>
        </c:ser>
        <c:ser>
          <c:idx val="1"/>
          <c:order val="3"/>
          <c:tx>
            <c:strRef>
              <c:f>Sheet1!$A$4</c:f>
              <c:strCache>
                <c:ptCount val="1"/>
                <c:pt idx="0">
                  <c:v>Gradually reduce hours before stopping completely</c:v>
                </c:pt>
              </c:strCache>
            </c:strRef>
          </c:tx>
          <c:spPr>
            <a:solidFill>
              <a:srgbClr val="DA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Sheet1!$B$2:$I$2</c:f>
              <c:strCache>
                <c:ptCount val="8"/>
                <c:pt idx="0">
                  <c:v>All workers</c:v>
                </c:pt>
                <c:pt idx="2">
                  <c:v>Gen Z/ Millennial
(20 – 40)</c:v>
                </c:pt>
                <c:pt idx="3">
                  <c:v>Gen X 
(41 – 56)</c:v>
                </c:pt>
                <c:pt idx="4">
                  <c:v>Baby Boomer 
(57 – 75)</c:v>
                </c:pt>
                <c:pt idx="6">
                  <c:v>Men</c:v>
                </c:pt>
                <c:pt idx="7">
                  <c:v>Women</c:v>
                </c:pt>
              </c:strCache>
            </c:strRef>
          </c:cat>
          <c:val>
            <c:numRef>
              <c:f>Sheet1!$B$4:$I$4</c:f>
              <c:numCache>
                <c:formatCode>General</c:formatCode>
                <c:ptCount val="8"/>
                <c:pt idx="0" formatCode="0%">
                  <c:v>0.28000000000000003</c:v>
                </c:pt>
                <c:pt idx="2" formatCode="0%">
                  <c:v>0.37</c:v>
                </c:pt>
                <c:pt idx="3" formatCode="0%">
                  <c:v>0.23</c:v>
                </c:pt>
                <c:pt idx="4" formatCode="0%">
                  <c:v>0.21</c:v>
                </c:pt>
                <c:pt idx="6" formatCode="0%">
                  <c:v>0.3</c:v>
                </c:pt>
                <c:pt idx="7" formatCode="0%">
                  <c:v>0.28000000000000003</c:v>
                </c:pt>
              </c:numCache>
            </c:numRef>
          </c:val>
          <c:extLst>
            <c:ext xmlns:c16="http://schemas.microsoft.com/office/drawing/2014/chart" uri="{C3380CC4-5D6E-409C-BE32-E72D297353CC}">
              <c16:uniqueId val="{00000003-7543-4316-949C-9E5F4C41EC55}"/>
            </c:ext>
          </c:extLst>
        </c:ser>
        <c:ser>
          <c:idx val="0"/>
          <c:order val="4"/>
          <c:tx>
            <c:strRef>
              <c:f>Sheet1!$A$3</c:f>
              <c:strCache>
                <c:ptCount val="1"/>
                <c:pt idx="0">
                  <c:v>Stop working for pay all at once</c:v>
                </c:pt>
              </c:strCache>
            </c:strRef>
          </c:tx>
          <c:spPr>
            <a:solidFill>
              <a:srgbClr val="4298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Sheet1!$B$2:$I$2</c:f>
              <c:strCache>
                <c:ptCount val="8"/>
                <c:pt idx="0">
                  <c:v>All workers</c:v>
                </c:pt>
                <c:pt idx="2">
                  <c:v>Gen Z/ Millennial
(20 – 40)</c:v>
                </c:pt>
                <c:pt idx="3">
                  <c:v>Gen X 
(41 – 56)</c:v>
                </c:pt>
                <c:pt idx="4">
                  <c:v>Baby Boomer 
(57 – 75)</c:v>
                </c:pt>
                <c:pt idx="6">
                  <c:v>Men</c:v>
                </c:pt>
                <c:pt idx="7">
                  <c:v>Women</c:v>
                </c:pt>
              </c:strCache>
            </c:strRef>
          </c:cat>
          <c:val>
            <c:numRef>
              <c:f>Sheet1!$B$3:$I$3</c:f>
              <c:numCache>
                <c:formatCode>General</c:formatCode>
                <c:ptCount val="8"/>
                <c:pt idx="0" formatCode="0%">
                  <c:v>0.25</c:v>
                </c:pt>
                <c:pt idx="2" formatCode="0%">
                  <c:v>0.22</c:v>
                </c:pt>
                <c:pt idx="3" formatCode="0%">
                  <c:v>0.24</c:v>
                </c:pt>
                <c:pt idx="4" formatCode="0%">
                  <c:v>0.32</c:v>
                </c:pt>
                <c:pt idx="6" formatCode="0%">
                  <c:v>0.26</c:v>
                </c:pt>
                <c:pt idx="7" formatCode="0%">
                  <c:v>0.23</c:v>
                </c:pt>
              </c:numCache>
            </c:numRef>
          </c:val>
          <c:extLst>
            <c:ext xmlns:c16="http://schemas.microsoft.com/office/drawing/2014/chart" uri="{C3380CC4-5D6E-409C-BE32-E72D297353CC}">
              <c16:uniqueId val="{00000004-7543-4316-949C-9E5F4C41EC55}"/>
            </c:ext>
          </c:extLst>
        </c:ser>
        <c:dLbls>
          <c:dLblPos val="ctr"/>
          <c:showLegendKey val="0"/>
          <c:showVal val="1"/>
          <c:showCatName val="0"/>
          <c:showSerName val="0"/>
          <c:showPercent val="0"/>
          <c:showBubbleSize val="0"/>
        </c:dLbls>
        <c:gapWidth val="150"/>
        <c:overlap val="100"/>
        <c:axId val="657127920"/>
        <c:axId val="657123984"/>
      </c:barChart>
      <c:catAx>
        <c:axId val="65712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57123984"/>
        <c:crosses val="autoZero"/>
        <c:auto val="1"/>
        <c:lblAlgn val="ctr"/>
        <c:lblOffset val="100"/>
        <c:noMultiLvlLbl val="0"/>
      </c:catAx>
      <c:valAx>
        <c:axId val="6571239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57127920"/>
        <c:crosses val="autoZero"/>
        <c:crossBetween val="between"/>
      </c:valAx>
      <c:spPr>
        <a:noFill/>
        <a:ln>
          <a:noFill/>
        </a:ln>
        <a:effectLst/>
      </c:spPr>
    </c:plotArea>
    <c:legend>
      <c:legendPos val="l"/>
      <c:layout>
        <c:manualLayout>
          <c:xMode val="edge"/>
          <c:yMode val="edge"/>
          <c:x val="8.3333333333333332E-3"/>
          <c:y val="3.299139690871971E-2"/>
          <c:w val="0.32098086176727908"/>
          <c:h val="0.78123906386701647"/>
        </c:manualLayout>
      </c:layout>
      <c:overlay val="0"/>
      <c:spPr>
        <a:noFill/>
        <a:ln>
          <a:noFill/>
        </a:ln>
        <a:effectLst/>
      </c:spPr>
      <c:txPr>
        <a:bodyPr rot="0" spcFirstLastPara="1" vertOverflow="ellipsis" vert="horz" wrap="square" anchor="ctr" anchorCtr="1"/>
        <a:lstStyle/>
        <a:p>
          <a:pPr algn="just">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26991527360722E-2"/>
          <c:y val="5.0925925925925923E-2"/>
          <c:w val="0.88573704811378873"/>
          <c:h val="0.79805592009332171"/>
        </c:manualLayout>
      </c:layout>
      <c:barChart>
        <c:barDir val="col"/>
        <c:grouping val="stacked"/>
        <c:varyColors val="0"/>
        <c:ser>
          <c:idx val="0"/>
          <c:order val="0"/>
          <c:tx>
            <c:strRef>
              <c:f>Sheet1!$A$3</c:f>
              <c:strCache>
                <c:ptCount val="1"/>
                <c:pt idx="0">
                  <c:v>Yes</c:v>
                </c:pt>
              </c:strCache>
            </c:strRef>
          </c:tx>
          <c:spPr>
            <a:solidFill>
              <a:srgbClr val="4298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Sheet1!$B$2:$H$2</c:f>
              <c:strCache>
                <c:ptCount val="7"/>
                <c:pt idx="0">
                  <c:v>All workers</c:v>
                </c:pt>
                <c:pt idx="2">
                  <c:v>Gen X 
(41 – 56)</c:v>
                </c:pt>
                <c:pt idx="3">
                  <c:v>Baby Boomer 
(57 – 75)</c:v>
                </c:pt>
                <c:pt idx="5">
                  <c:v>Men</c:v>
                </c:pt>
                <c:pt idx="6">
                  <c:v>Women</c:v>
                </c:pt>
              </c:strCache>
            </c:strRef>
          </c:cat>
          <c:val>
            <c:numRef>
              <c:f>Sheet1!$B$3:$H$3</c:f>
              <c:numCache>
                <c:formatCode>General</c:formatCode>
                <c:ptCount val="7"/>
                <c:pt idx="0" formatCode="0%">
                  <c:v>0.47</c:v>
                </c:pt>
                <c:pt idx="2" formatCode="0%">
                  <c:v>0.56000000000000005</c:v>
                </c:pt>
                <c:pt idx="3" formatCode="0%">
                  <c:v>0.42</c:v>
                </c:pt>
                <c:pt idx="5" formatCode="0%">
                  <c:v>0.52</c:v>
                </c:pt>
                <c:pt idx="6" formatCode="0%">
                  <c:v>0.42</c:v>
                </c:pt>
              </c:numCache>
            </c:numRef>
          </c:val>
          <c:extLst>
            <c:ext xmlns:c16="http://schemas.microsoft.com/office/drawing/2014/chart" uri="{C3380CC4-5D6E-409C-BE32-E72D297353CC}">
              <c16:uniqueId val="{00000000-92F2-4007-94ED-09CD91856DFB}"/>
            </c:ext>
          </c:extLst>
        </c:ser>
        <c:ser>
          <c:idx val="1"/>
          <c:order val="1"/>
          <c:tx>
            <c:strRef>
              <c:f>Sheet1!$A$4</c:f>
              <c:strCache>
                <c:ptCount val="1"/>
                <c:pt idx="0">
                  <c:v>No, earlier than planned</c:v>
                </c:pt>
              </c:strCache>
            </c:strRef>
          </c:tx>
          <c:spPr>
            <a:solidFill>
              <a:srgbClr val="DA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Sheet1!$B$2:$H$2</c:f>
              <c:strCache>
                <c:ptCount val="7"/>
                <c:pt idx="0">
                  <c:v>All workers</c:v>
                </c:pt>
                <c:pt idx="2">
                  <c:v>Gen X 
(41 – 56)</c:v>
                </c:pt>
                <c:pt idx="3">
                  <c:v>Baby Boomer 
(57 – 75)</c:v>
                </c:pt>
                <c:pt idx="5">
                  <c:v>Men</c:v>
                </c:pt>
                <c:pt idx="6">
                  <c:v>Women</c:v>
                </c:pt>
              </c:strCache>
            </c:strRef>
          </c:cat>
          <c:val>
            <c:numRef>
              <c:f>Sheet1!$B$4:$H$4</c:f>
              <c:numCache>
                <c:formatCode>General</c:formatCode>
                <c:ptCount val="7"/>
                <c:pt idx="0" formatCode="0%">
                  <c:v>0.46</c:v>
                </c:pt>
                <c:pt idx="2" formatCode="0%">
                  <c:v>0.35</c:v>
                </c:pt>
                <c:pt idx="3" formatCode="0%">
                  <c:v>0.52</c:v>
                </c:pt>
                <c:pt idx="5" formatCode="0%">
                  <c:v>0.42</c:v>
                </c:pt>
                <c:pt idx="6" formatCode="0%">
                  <c:v>0.51</c:v>
                </c:pt>
              </c:numCache>
            </c:numRef>
          </c:val>
          <c:extLst>
            <c:ext xmlns:c16="http://schemas.microsoft.com/office/drawing/2014/chart" uri="{C3380CC4-5D6E-409C-BE32-E72D297353CC}">
              <c16:uniqueId val="{00000001-92F2-4007-94ED-09CD91856DFB}"/>
            </c:ext>
          </c:extLst>
        </c:ser>
        <c:ser>
          <c:idx val="2"/>
          <c:order val="2"/>
          <c:tx>
            <c:strRef>
              <c:f>Sheet1!$A$5</c:f>
              <c:strCache>
                <c:ptCount val="1"/>
                <c:pt idx="0">
                  <c:v>No, later than planned</c:v>
                </c:pt>
              </c:strCache>
            </c:strRef>
          </c:tx>
          <c:spPr>
            <a:solidFill>
              <a:srgbClr val="007B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Sheet1!$B$2:$H$2</c:f>
              <c:strCache>
                <c:ptCount val="7"/>
                <c:pt idx="0">
                  <c:v>All workers</c:v>
                </c:pt>
                <c:pt idx="2">
                  <c:v>Gen X 
(41 – 56)</c:v>
                </c:pt>
                <c:pt idx="3">
                  <c:v>Baby Boomer 
(57 – 75)</c:v>
                </c:pt>
                <c:pt idx="5">
                  <c:v>Men</c:v>
                </c:pt>
                <c:pt idx="6">
                  <c:v>Women</c:v>
                </c:pt>
              </c:strCache>
            </c:strRef>
          </c:cat>
          <c:val>
            <c:numRef>
              <c:f>Sheet1!$B$5:$H$5</c:f>
              <c:numCache>
                <c:formatCode>General</c:formatCode>
                <c:ptCount val="7"/>
                <c:pt idx="0" formatCode="0%">
                  <c:v>7.0000000000000007E-2</c:v>
                </c:pt>
                <c:pt idx="2" formatCode="0%">
                  <c:v>0.09</c:v>
                </c:pt>
                <c:pt idx="3" formatCode="0%">
                  <c:v>0.06</c:v>
                </c:pt>
                <c:pt idx="5" formatCode="0%">
                  <c:v>0.06</c:v>
                </c:pt>
                <c:pt idx="6" formatCode="0%">
                  <c:v>7.0000000000000007E-2</c:v>
                </c:pt>
              </c:numCache>
            </c:numRef>
          </c:val>
          <c:extLst>
            <c:ext xmlns:c16="http://schemas.microsoft.com/office/drawing/2014/chart" uri="{C3380CC4-5D6E-409C-BE32-E72D297353CC}">
              <c16:uniqueId val="{00000002-92F2-4007-94ED-09CD91856DFB}"/>
            </c:ext>
          </c:extLst>
        </c:ser>
        <c:dLbls>
          <c:dLblPos val="ctr"/>
          <c:showLegendKey val="0"/>
          <c:showVal val="1"/>
          <c:showCatName val="0"/>
          <c:showSerName val="0"/>
          <c:showPercent val="0"/>
          <c:showBubbleSize val="0"/>
        </c:dLbls>
        <c:gapWidth val="50"/>
        <c:overlap val="100"/>
        <c:axId val="617394376"/>
        <c:axId val="617393064"/>
      </c:barChart>
      <c:catAx>
        <c:axId val="61739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crossAx val="617393064"/>
        <c:crosses val="autoZero"/>
        <c:auto val="1"/>
        <c:lblAlgn val="ctr"/>
        <c:lblOffset val="100"/>
        <c:noMultiLvlLbl val="0"/>
      </c:catAx>
      <c:valAx>
        <c:axId val="617393064"/>
        <c:scaling>
          <c:orientation val="minMax"/>
        </c:scaling>
        <c:delete val="1"/>
        <c:axPos val="l"/>
        <c:numFmt formatCode="0%" sourceLinked="1"/>
        <c:majorTickMark val="none"/>
        <c:minorTickMark val="none"/>
        <c:tickLblPos val="nextTo"/>
        <c:crossAx val="617394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Sheet1!$B$9</c:f>
              <c:strCache>
                <c:ptCount val="1"/>
                <c:pt idx="0">
                  <c:v>All workers</c:v>
                </c:pt>
              </c:strCache>
            </c:strRef>
          </c:tx>
          <c:spPr>
            <a:solidFill>
              <a:srgbClr val="4298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Sheet1!$A$10:$A$18</c:f>
              <c:strCache>
                <c:ptCount val="9"/>
                <c:pt idx="0">
                  <c:v>Health problems</c:v>
                </c:pt>
                <c:pt idx="1">
                  <c:v>(Negative) working conditions</c:v>
                </c:pt>
                <c:pt idx="2">
                  <c:v>Financially able</c:v>
                </c:pt>
                <c:pt idx="3">
                  <c:v>Laid off</c:v>
                </c:pt>
                <c:pt idx="4">
                  <c:v>Employer buyout</c:v>
                </c:pt>
                <c:pt idx="5">
                  <c:v>Employer moved or went out of business</c:v>
                </c:pt>
                <c:pt idx="6">
                  <c:v>Caregiver responsibilities (for an adult)</c:v>
                </c:pt>
                <c:pt idx="7">
                  <c:v>COVID-19 pandemic</c:v>
                </c:pt>
                <c:pt idx="8">
                  <c:v>Spouse or partner retired</c:v>
                </c:pt>
              </c:strCache>
            </c:strRef>
          </c:cat>
          <c:val>
            <c:numRef>
              <c:f>Sheet1!$B$10:$B$18</c:f>
              <c:numCache>
                <c:formatCode>0%</c:formatCode>
                <c:ptCount val="9"/>
                <c:pt idx="0">
                  <c:v>0.28000000000000003</c:v>
                </c:pt>
                <c:pt idx="1">
                  <c:v>0.14000000000000001</c:v>
                </c:pt>
                <c:pt idx="2">
                  <c:v>0.13</c:v>
                </c:pt>
                <c:pt idx="3">
                  <c:v>0.12</c:v>
                </c:pt>
                <c:pt idx="4">
                  <c:v>0.09</c:v>
                </c:pt>
                <c:pt idx="5">
                  <c:v>0.06</c:v>
                </c:pt>
                <c:pt idx="6">
                  <c:v>0.05</c:v>
                </c:pt>
                <c:pt idx="7">
                  <c:v>0.04</c:v>
                </c:pt>
                <c:pt idx="8">
                  <c:v>0.03</c:v>
                </c:pt>
              </c:numCache>
            </c:numRef>
          </c:val>
          <c:extLst>
            <c:ext xmlns:c16="http://schemas.microsoft.com/office/drawing/2014/chart" uri="{C3380CC4-5D6E-409C-BE32-E72D297353CC}">
              <c16:uniqueId val="{00000000-CEDA-4E52-97FA-9A9D1D6FDE36}"/>
            </c:ext>
          </c:extLst>
        </c:ser>
        <c:ser>
          <c:idx val="2"/>
          <c:order val="2"/>
          <c:tx>
            <c:strRef>
              <c:f>Sheet1!$D$9</c:f>
              <c:strCache>
                <c:ptCount val="1"/>
                <c:pt idx="0">
                  <c:v>Gen X 
(41 – 56)</c:v>
                </c:pt>
              </c:strCache>
            </c:strRef>
          </c:tx>
          <c:spPr>
            <a:solidFill>
              <a:srgbClr val="00814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Sheet1!$A$10:$A$18</c:f>
              <c:strCache>
                <c:ptCount val="9"/>
                <c:pt idx="0">
                  <c:v>Health problems</c:v>
                </c:pt>
                <c:pt idx="1">
                  <c:v>(Negative) working conditions</c:v>
                </c:pt>
                <c:pt idx="2">
                  <c:v>Financially able</c:v>
                </c:pt>
                <c:pt idx="3">
                  <c:v>Laid off</c:v>
                </c:pt>
                <c:pt idx="4">
                  <c:v>Employer buyout</c:v>
                </c:pt>
                <c:pt idx="5">
                  <c:v>Employer moved or went out of business</c:v>
                </c:pt>
                <c:pt idx="6">
                  <c:v>Caregiver responsibilities (for an adult)</c:v>
                </c:pt>
                <c:pt idx="7">
                  <c:v>COVID-19 pandemic</c:v>
                </c:pt>
                <c:pt idx="8">
                  <c:v>Spouse or partner retired</c:v>
                </c:pt>
              </c:strCache>
            </c:strRef>
          </c:cat>
          <c:val>
            <c:numRef>
              <c:f>Sheet1!$D$10:$D$18</c:f>
              <c:numCache>
                <c:formatCode>0%</c:formatCode>
                <c:ptCount val="9"/>
                <c:pt idx="0">
                  <c:v>0.4</c:v>
                </c:pt>
                <c:pt idx="1">
                  <c:v>0.14000000000000001</c:v>
                </c:pt>
                <c:pt idx="2">
                  <c:v>0.13</c:v>
                </c:pt>
                <c:pt idx="3">
                  <c:v>0.04</c:v>
                </c:pt>
                <c:pt idx="4">
                  <c:v>0.01</c:v>
                </c:pt>
                <c:pt idx="5">
                  <c:v>0.01</c:v>
                </c:pt>
                <c:pt idx="6">
                  <c:v>0.06</c:v>
                </c:pt>
                <c:pt idx="7">
                  <c:v>0.16</c:v>
                </c:pt>
                <c:pt idx="8">
                  <c:v>0.04</c:v>
                </c:pt>
              </c:numCache>
            </c:numRef>
          </c:val>
          <c:extLst>
            <c:ext xmlns:c16="http://schemas.microsoft.com/office/drawing/2014/chart" uri="{C3380CC4-5D6E-409C-BE32-E72D297353CC}">
              <c16:uniqueId val="{00000001-CEDA-4E52-97FA-9A9D1D6FDE36}"/>
            </c:ext>
          </c:extLst>
        </c:ser>
        <c:ser>
          <c:idx val="3"/>
          <c:order val="3"/>
          <c:tx>
            <c:strRef>
              <c:f>Sheet1!$E$9</c:f>
              <c:strCache>
                <c:ptCount val="1"/>
                <c:pt idx="0">
                  <c:v>Baby Boomer 
(57 – 75)</c:v>
                </c:pt>
              </c:strCache>
            </c:strRef>
          </c:tx>
          <c:spPr>
            <a:solidFill>
              <a:srgbClr val="ED8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Sheet1!$A$10:$A$18</c:f>
              <c:strCache>
                <c:ptCount val="9"/>
                <c:pt idx="0">
                  <c:v>Health problems</c:v>
                </c:pt>
                <c:pt idx="1">
                  <c:v>(Negative) working conditions</c:v>
                </c:pt>
                <c:pt idx="2">
                  <c:v>Financially able</c:v>
                </c:pt>
                <c:pt idx="3">
                  <c:v>Laid off</c:v>
                </c:pt>
                <c:pt idx="4">
                  <c:v>Employer buyout</c:v>
                </c:pt>
                <c:pt idx="5">
                  <c:v>Employer moved or went out of business</c:v>
                </c:pt>
                <c:pt idx="6">
                  <c:v>Caregiver responsibilities (for an adult)</c:v>
                </c:pt>
                <c:pt idx="7">
                  <c:v>COVID-19 pandemic</c:v>
                </c:pt>
                <c:pt idx="8">
                  <c:v>Spouse or partner retired</c:v>
                </c:pt>
              </c:strCache>
            </c:strRef>
          </c:cat>
          <c:val>
            <c:numRef>
              <c:f>Sheet1!$E$10:$E$18</c:f>
              <c:numCache>
                <c:formatCode>0%</c:formatCode>
                <c:ptCount val="9"/>
                <c:pt idx="0">
                  <c:v>0.3</c:v>
                </c:pt>
                <c:pt idx="1">
                  <c:v>0.15</c:v>
                </c:pt>
                <c:pt idx="2">
                  <c:v>0.12</c:v>
                </c:pt>
                <c:pt idx="3">
                  <c:v>0.13</c:v>
                </c:pt>
                <c:pt idx="4">
                  <c:v>0.08</c:v>
                </c:pt>
                <c:pt idx="5">
                  <c:v>0.05</c:v>
                </c:pt>
                <c:pt idx="6">
                  <c:v>0.05</c:v>
                </c:pt>
                <c:pt idx="7">
                  <c:v>0.04</c:v>
                </c:pt>
                <c:pt idx="8">
                  <c:v>0.03</c:v>
                </c:pt>
              </c:numCache>
            </c:numRef>
          </c:val>
          <c:extLst>
            <c:ext xmlns:c16="http://schemas.microsoft.com/office/drawing/2014/chart" uri="{C3380CC4-5D6E-409C-BE32-E72D297353CC}">
              <c16:uniqueId val="{00000002-CEDA-4E52-97FA-9A9D1D6FDE36}"/>
            </c:ext>
          </c:extLst>
        </c:ser>
        <c:ser>
          <c:idx val="5"/>
          <c:order val="5"/>
          <c:tx>
            <c:strRef>
              <c:f>Sheet1!$G$9</c:f>
              <c:strCache>
                <c:ptCount val="1"/>
                <c:pt idx="0">
                  <c:v>Men</c:v>
                </c:pt>
              </c:strCache>
            </c:strRef>
          </c:tx>
          <c:spPr>
            <a:solidFill>
              <a:srgbClr val="885C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Sheet1!$A$10:$A$18</c:f>
              <c:strCache>
                <c:ptCount val="9"/>
                <c:pt idx="0">
                  <c:v>Health problems</c:v>
                </c:pt>
                <c:pt idx="1">
                  <c:v>(Negative) working conditions</c:v>
                </c:pt>
                <c:pt idx="2">
                  <c:v>Financially able</c:v>
                </c:pt>
                <c:pt idx="3">
                  <c:v>Laid off</c:v>
                </c:pt>
                <c:pt idx="4">
                  <c:v>Employer buyout</c:v>
                </c:pt>
                <c:pt idx="5">
                  <c:v>Employer moved or went out of business</c:v>
                </c:pt>
                <c:pt idx="6">
                  <c:v>Caregiver responsibilities (for an adult)</c:v>
                </c:pt>
                <c:pt idx="7">
                  <c:v>COVID-19 pandemic</c:v>
                </c:pt>
                <c:pt idx="8">
                  <c:v>Spouse or partner retired</c:v>
                </c:pt>
              </c:strCache>
            </c:strRef>
          </c:cat>
          <c:val>
            <c:numRef>
              <c:f>Sheet1!$G$10:$G$18</c:f>
              <c:numCache>
                <c:formatCode>0%</c:formatCode>
                <c:ptCount val="9"/>
                <c:pt idx="0">
                  <c:v>0.26</c:v>
                </c:pt>
                <c:pt idx="1">
                  <c:v>0.18</c:v>
                </c:pt>
                <c:pt idx="2">
                  <c:v>0.13</c:v>
                </c:pt>
                <c:pt idx="3">
                  <c:v>0.14000000000000001</c:v>
                </c:pt>
                <c:pt idx="4">
                  <c:v>0.1</c:v>
                </c:pt>
                <c:pt idx="5">
                  <c:v>7.0000000000000007E-2</c:v>
                </c:pt>
                <c:pt idx="6">
                  <c:v>0.04</c:v>
                </c:pt>
                <c:pt idx="7">
                  <c:v>0.04</c:v>
                </c:pt>
                <c:pt idx="8">
                  <c:v>0.01</c:v>
                </c:pt>
              </c:numCache>
            </c:numRef>
          </c:val>
          <c:extLst>
            <c:ext xmlns:c16="http://schemas.microsoft.com/office/drawing/2014/chart" uri="{C3380CC4-5D6E-409C-BE32-E72D297353CC}">
              <c16:uniqueId val="{00000003-CEDA-4E52-97FA-9A9D1D6FDE36}"/>
            </c:ext>
          </c:extLst>
        </c:ser>
        <c:ser>
          <c:idx val="6"/>
          <c:order val="6"/>
          <c:tx>
            <c:strRef>
              <c:f>Sheet1!$H$9</c:f>
              <c:strCache>
                <c:ptCount val="1"/>
                <c:pt idx="0">
                  <c:v>Women</c:v>
                </c:pt>
              </c:strCache>
            </c:strRef>
          </c:tx>
          <c:spPr>
            <a:solidFill>
              <a:srgbClr val="DA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Sheet1!$A$10:$A$18</c:f>
              <c:strCache>
                <c:ptCount val="9"/>
                <c:pt idx="0">
                  <c:v>Health problems</c:v>
                </c:pt>
                <c:pt idx="1">
                  <c:v>(Negative) working conditions</c:v>
                </c:pt>
                <c:pt idx="2">
                  <c:v>Financially able</c:v>
                </c:pt>
                <c:pt idx="3">
                  <c:v>Laid off</c:v>
                </c:pt>
                <c:pt idx="4">
                  <c:v>Employer buyout</c:v>
                </c:pt>
                <c:pt idx="5">
                  <c:v>Employer moved or went out of business</c:v>
                </c:pt>
                <c:pt idx="6">
                  <c:v>Caregiver responsibilities (for an adult)</c:v>
                </c:pt>
                <c:pt idx="7">
                  <c:v>COVID-19 pandemic</c:v>
                </c:pt>
                <c:pt idx="8">
                  <c:v>Spouse or partner retired</c:v>
                </c:pt>
              </c:strCache>
            </c:strRef>
          </c:cat>
          <c:val>
            <c:numRef>
              <c:f>Sheet1!$H$10:$H$18</c:f>
              <c:numCache>
                <c:formatCode>0%</c:formatCode>
                <c:ptCount val="9"/>
                <c:pt idx="0">
                  <c:v>0.3</c:v>
                </c:pt>
                <c:pt idx="1">
                  <c:v>0.11</c:v>
                </c:pt>
                <c:pt idx="2">
                  <c:v>0.13</c:v>
                </c:pt>
                <c:pt idx="3">
                  <c:v>0.11</c:v>
                </c:pt>
                <c:pt idx="4">
                  <c:v>0.09</c:v>
                </c:pt>
                <c:pt idx="5">
                  <c:v>0.06</c:v>
                </c:pt>
                <c:pt idx="6">
                  <c:v>0.06</c:v>
                </c:pt>
                <c:pt idx="7">
                  <c:v>0.05</c:v>
                </c:pt>
                <c:pt idx="8">
                  <c:v>0.05</c:v>
                </c:pt>
              </c:numCache>
            </c:numRef>
          </c:val>
          <c:extLst>
            <c:ext xmlns:c16="http://schemas.microsoft.com/office/drawing/2014/chart" uri="{C3380CC4-5D6E-409C-BE32-E72D297353CC}">
              <c16:uniqueId val="{00000004-CEDA-4E52-97FA-9A9D1D6FDE36}"/>
            </c:ext>
          </c:extLst>
        </c:ser>
        <c:dLbls>
          <c:dLblPos val="outEnd"/>
          <c:showLegendKey val="0"/>
          <c:showVal val="1"/>
          <c:showCatName val="0"/>
          <c:showSerName val="0"/>
          <c:showPercent val="0"/>
          <c:showBubbleSize val="0"/>
        </c:dLbls>
        <c:gapWidth val="100"/>
        <c:axId val="617393720"/>
        <c:axId val="617395032"/>
        <c:extLst>
          <c:ext xmlns:c15="http://schemas.microsoft.com/office/drawing/2012/chart" uri="{02D57815-91ED-43cb-92C2-25804820EDAC}">
            <c15:filteredBarSeries>
              <c15:ser>
                <c:idx val="1"/>
                <c:order val="1"/>
                <c:tx>
                  <c:strRef>
                    <c:extLst>
                      <c:ext uri="{02D57815-91ED-43cb-92C2-25804820EDAC}">
                        <c15:formulaRef>
                          <c15:sqref>Sheet1!$C$9</c15:sqref>
                        </c15:formulaRef>
                      </c:ext>
                    </c:extLst>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Sheet1!$A$10:$A$18</c15:sqref>
                        </c15:formulaRef>
                      </c:ext>
                    </c:extLst>
                    <c:strCache>
                      <c:ptCount val="9"/>
                      <c:pt idx="0">
                        <c:v>Health problems</c:v>
                      </c:pt>
                      <c:pt idx="1">
                        <c:v>(Negative) working conditions</c:v>
                      </c:pt>
                      <c:pt idx="2">
                        <c:v>Financially able</c:v>
                      </c:pt>
                      <c:pt idx="3">
                        <c:v>Laid off</c:v>
                      </c:pt>
                      <c:pt idx="4">
                        <c:v>Employer buyout</c:v>
                      </c:pt>
                      <c:pt idx="5">
                        <c:v>Employer moved or went out of business</c:v>
                      </c:pt>
                      <c:pt idx="6">
                        <c:v>Caregiver responsibilities (for an adult)</c:v>
                      </c:pt>
                      <c:pt idx="7">
                        <c:v>COVID-19 pandemic</c:v>
                      </c:pt>
                      <c:pt idx="8">
                        <c:v>Spouse or partner retired</c:v>
                      </c:pt>
                    </c:strCache>
                  </c:strRef>
                </c:cat>
                <c:val>
                  <c:numRef>
                    <c:extLst>
                      <c:ext uri="{02D57815-91ED-43cb-92C2-25804820EDAC}">
                        <c15:formulaRef>
                          <c15:sqref>Sheet1!$C$10:$C$18</c15:sqref>
                        </c15:formulaRef>
                      </c:ext>
                    </c:extLst>
                    <c:numCache>
                      <c:formatCode>General</c:formatCode>
                      <c:ptCount val="9"/>
                    </c:numCache>
                  </c:numRef>
                </c:val>
                <c:extLst>
                  <c:ext xmlns:c16="http://schemas.microsoft.com/office/drawing/2014/chart" uri="{C3380CC4-5D6E-409C-BE32-E72D297353CC}">
                    <c16:uniqueId val="{00000005-CEDA-4E52-97FA-9A9D1D6FDE3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Sheet1!$F$9</c15:sqref>
                        </c15:formulaRef>
                      </c:ext>
                    </c:extLst>
                    <c:strCache>
                      <c:ptCount val="1"/>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Sheet1!$A$10:$A$18</c15:sqref>
                        </c15:formulaRef>
                      </c:ext>
                    </c:extLst>
                    <c:strCache>
                      <c:ptCount val="9"/>
                      <c:pt idx="0">
                        <c:v>Health problems</c:v>
                      </c:pt>
                      <c:pt idx="1">
                        <c:v>(Negative) working conditions</c:v>
                      </c:pt>
                      <c:pt idx="2">
                        <c:v>Financially able</c:v>
                      </c:pt>
                      <c:pt idx="3">
                        <c:v>Laid off</c:v>
                      </c:pt>
                      <c:pt idx="4">
                        <c:v>Employer buyout</c:v>
                      </c:pt>
                      <c:pt idx="5">
                        <c:v>Employer moved or went out of business</c:v>
                      </c:pt>
                      <c:pt idx="6">
                        <c:v>Caregiver responsibilities (for an adult)</c:v>
                      </c:pt>
                      <c:pt idx="7">
                        <c:v>COVID-19 pandemic</c:v>
                      </c:pt>
                      <c:pt idx="8">
                        <c:v>Spouse or partner retired</c:v>
                      </c:pt>
                    </c:strCache>
                  </c:strRef>
                </c:cat>
                <c:val>
                  <c:numRef>
                    <c:extLst xmlns:c15="http://schemas.microsoft.com/office/drawing/2012/chart">
                      <c:ext xmlns:c15="http://schemas.microsoft.com/office/drawing/2012/chart" uri="{02D57815-91ED-43cb-92C2-25804820EDAC}">
                        <c15:formulaRef>
                          <c15:sqref>Sheet1!$F$10:$F$18</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06-CEDA-4E52-97FA-9A9D1D6FDE36}"/>
                  </c:ext>
                </c:extLst>
              </c15:ser>
            </c15:filteredBarSeries>
          </c:ext>
        </c:extLst>
      </c:barChart>
      <c:catAx>
        <c:axId val="617393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900" b="0" i="0" u="none" strike="noStrike" kern="1200" baseline="0">
                <a:solidFill>
                  <a:schemeClr val="tx1"/>
                </a:solidFill>
                <a:latin typeface="+mn-lt"/>
                <a:ea typeface="+mn-ea"/>
                <a:cs typeface="+mn-cs"/>
              </a:defRPr>
            </a:pPr>
            <a:endParaRPr lang="en-US"/>
          </a:p>
        </c:txPr>
        <c:crossAx val="617395032"/>
        <c:crosses val="autoZero"/>
        <c:auto val="1"/>
        <c:lblAlgn val="ctr"/>
        <c:lblOffset val="100"/>
        <c:noMultiLvlLbl val="0"/>
      </c:catAx>
      <c:valAx>
        <c:axId val="617395032"/>
        <c:scaling>
          <c:orientation val="minMax"/>
        </c:scaling>
        <c:delete val="1"/>
        <c:axPos val="t"/>
        <c:numFmt formatCode="0%" sourceLinked="1"/>
        <c:majorTickMark val="none"/>
        <c:minorTickMark val="none"/>
        <c:tickLblPos val="nextTo"/>
        <c:crossAx val="617393720"/>
        <c:crosses val="autoZero"/>
        <c:crossBetween val="between"/>
      </c:valAx>
      <c:spPr>
        <a:noFill/>
        <a:ln>
          <a:noFill/>
        </a:ln>
        <a:effectLst/>
      </c:spPr>
    </c:plotArea>
    <c:legend>
      <c:legendPos val="r"/>
      <c:layout>
        <c:manualLayout>
          <c:xMode val="edge"/>
          <c:yMode val="edge"/>
          <c:x val="0.71764985036191131"/>
          <c:y val="0.15738875619886242"/>
          <c:w val="0.24098885594615119"/>
          <c:h val="0.388796165737836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Sheet1!$A$3</c:f>
              <c:strCache>
                <c:ptCount val="1"/>
                <c:pt idx="0">
                  <c:v>Annuity</c:v>
                </c:pt>
              </c:strCache>
            </c:strRef>
          </c:tx>
          <c:spPr>
            <a:solidFill>
              <a:srgbClr val="0B9EC1"/>
            </a:solidFill>
            <a:ln>
              <a:noFill/>
            </a:ln>
            <a:effectLst/>
          </c:spPr>
          <c:invertIfNegative val="0"/>
          <c:dLbls>
            <c:dLbl>
              <c:idx val="0"/>
              <c:layout>
                <c:manualLayout>
                  <c:x val="6.3773658313358128E-2"/>
                  <c:y val="-1.194106676534999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D8-4011-B51E-B8AF636767F8}"/>
                </c:ext>
              </c:extLst>
            </c:dLbl>
            <c:dLbl>
              <c:idx val="2"/>
              <c:layout>
                <c:manualLayout>
                  <c:x val="6.1000890560603371E-2"/>
                  <c:y val="-1.492637713733790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D8-4011-B51E-B8AF636767F8}"/>
                </c:ext>
              </c:extLst>
            </c:dLbl>
            <c:dLbl>
              <c:idx val="3"/>
              <c:layout>
                <c:manualLayout>
                  <c:x val="5.2682587302339219E-2"/>
                  <c:y val="-1.270740009623721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D8-4011-B51E-B8AF636767F8}"/>
                </c:ext>
              </c:extLst>
            </c:dLbl>
            <c:dLbl>
              <c:idx val="4"/>
              <c:layout>
                <c:manualLayout>
                  <c:x val="5.2682587302339323E-2"/>
                  <c:y val="-1.347373342712442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D8-4011-B51E-B8AF636767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All workers</c:v>
                </c:pt>
                <c:pt idx="2">
                  <c:v>Gen Z/ Millennial 
(20 – 40)</c:v>
                </c:pt>
                <c:pt idx="3">
                  <c:v>Gen X 
(41 – 56)</c:v>
                </c:pt>
                <c:pt idx="4">
                  <c:v>Baby Boomer 
(57 – 75)</c:v>
                </c:pt>
              </c:strCache>
            </c:strRef>
          </c:cat>
          <c:val>
            <c:numRef>
              <c:f>Sheet1!$B$3:$F$3</c:f>
              <c:numCache>
                <c:formatCode>General</c:formatCode>
                <c:ptCount val="5"/>
                <c:pt idx="0" formatCode="0%">
                  <c:v>0.01</c:v>
                </c:pt>
                <c:pt idx="2" formatCode="0%">
                  <c:v>0.01</c:v>
                </c:pt>
                <c:pt idx="3" formatCode="0%">
                  <c:v>0.01</c:v>
                </c:pt>
                <c:pt idx="4" formatCode="0%">
                  <c:v>0.01</c:v>
                </c:pt>
              </c:numCache>
            </c:numRef>
          </c:val>
          <c:extLst>
            <c:ext xmlns:c16="http://schemas.microsoft.com/office/drawing/2014/chart" uri="{C3380CC4-5D6E-409C-BE32-E72D297353CC}">
              <c16:uniqueId val="{00000004-C5D8-4011-B51E-B8AF636767F8}"/>
            </c:ext>
          </c:extLst>
        </c:ser>
        <c:ser>
          <c:idx val="1"/>
          <c:order val="1"/>
          <c:tx>
            <c:strRef>
              <c:f>Sheet1!$A$4</c:f>
              <c:strCache>
                <c:ptCount val="1"/>
                <c:pt idx="0">
                  <c:v>Part-time job earnings</c:v>
                </c:pt>
              </c:strCache>
            </c:strRef>
          </c:tx>
          <c:spPr>
            <a:solidFill>
              <a:srgbClr val="DA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All workers</c:v>
                </c:pt>
                <c:pt idx="2">
                  <c:v>Gen Z/ Millennial 
(20 – 40)</c:v>
                </c:pt>
                <c:pt idx="3">
                  <c:v>Gen X 
(41 – 56)</c:v>
                </c:pt>
                <c:pt idx="4">
                  <c:v>Baby Boomer 
(57 – 75)</c:v>
                </c:pt>
              </c:strCache>
            </c:strRef>
          </c:cat>
          <c:val>
            <c:numRef>
              <c:f>Sheet1!$B$4:$F$4</c:f>
              <c:numCache>
                <c:formatCode>General</c:formatCode>
                <c:ptCount val="5"/>
                <c:pt idx="0" formatCode="0%">
                  <c:v>0.04</c:v>
                </c:pt>
                <c:pt idx="2" formatCode="0%">
                  <c:v>0.04</c:v>
                </c:pt>
                <c:pt idx="3" formatCode="0%">
                  <c:v>0.03</c:v>
                </c:pt>
                <c:pt idx="4" formatCode="0%">
                  <c:v>0.11</c:v>
                </c:pt>
              </c:numCache>
            </c:numRef>
          </c:val>
          <c:extLst>
            <c:ext xmlns:c16="http://schemas.microsoft.com/office/drawing/2014/chart" uri="{C3380CC4-5D6E-409C-BE32-E72D297353CC}">
              <c16:uniqueId val="{00000005-C5D8-4011-B51E-B8AF636767F8}"/>
            </c:ext>
          </c:extLst>
        </c:ser>
        <c:ser>
          <c:idx val="2"/>
          <c:order val="2"/>
          <c:tx>
            <c:strRef>
              <c:f>Sheet1!$A$5</c:f>
              <c:strCache>
                <c:ptCount val="1"/>
                <c:pt idx="0">
                  <c:v>Roth IRA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All workers</c:v>
                </c:pt>
                <c:pt idx="2">
                  <c:v>Gen Z/ Millennial 
(20 – 40)</c:v>
                </c:pt>
                <c:pt idx="3">
                  <c:v>Gen X 
(41 – 56)</c:v>
                </c:pt>
                <c:pt idx="4">
                  <c:v>Baby Boomer 
(57 – 75)</c:v>
                </c:pt>
              </c:strCache>
            </c:strRef>
          </c:cat>
          <c:val>
            <c:numRef>
              <c:f>Sheet1!$B$5:$F$5</c:f>
              <c:numCache>
                <c:formatCode>General</c:formatCode>
                <c:ptCount val="5"/>
                <c:pt idx="0" formatCode="0%">
                  <c:v>0.05</c:v>
                </c:pt>
                <c:pt idx="2" formatCode="0%">
                  <c:v>0.06</c:v>
                </c:pt>
                <c:pt idx="3" formatCode="0%">
                  <c:v>0.03</c:v>
                </c:pt>
                <c:pt idx="4" formatCode="0%">
                  <c:v>0.02</c:v>
                </c:pt>
              </c:numCache>
            </c:numRef>
          </c:val>
          <c:extLst>
            <c:ext xmlns:c16="http://schemas.microsoft.com/office/drawing/2014/chart" uri="{C3380CC4-5D6E-409C-BE32-E72D297353CC}">
              <c16:uniqueId val="{00000006-C5D8-4011-B51E-B8AF636767F8}"/>
            </c:ext>
          </c:extLst>
        </c:ser>
        <c:ser>
          <c:idx val="3"/>
          <c:order val="3"/>
          <c:tx>
            <c:strRef>
              <c:f>Sheet1!$A$6</c:f>
              <c:strCache>
                <c:ptCount val="1"/>
                <c:pt idx="0">
                  <c:v>Traditional Individual Retirement Account (IRA)</c:v>
                </c:pt>
              </c:strCache>
            </c:strRef>
          </c:tx>
          <c:spPr>
            <a:solidFill>
              <a:srgbClr val="F7921D"/>
            </a:solidFill>
            <a:ln>
              <a:noFill/>
            </a:ln>
            <a:effectLst/>
          </c:spPr>
          <c:invertIfNegative val="0"/>
          <c:dLbls>
            <c:spPr>
              <a:solidFill>
                <a:schemeClr val="accent4"/>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All workers</c:v>
                </c:pt>
                <c:pt idx="2">
                  <c:v>Gen Z/ Millennial 
(20 – 40)</c:v>
                </c:pt>
                <c:pt idx="3">
                  <c:v>Gen X 
(41 – 56)</c:v>
                </c:pt>
                <c:pt idx="4">
                  <c:v>Baby Boomer 
(57 – 75)</c:v>
                </c:pt>
              </c:strCache>
            </c:strRef>
          </c:cat>
          <c:val>
            <c:numRef>
              <c:f>Sheet1!$B$6:$F$6</c:f>
              <c:numCache>
                <c:formatCode>General</c:formatCode>
                <c:ptCount val="5"/>
                <c:pt idx="0" formatCode="0%">
                  <c:v>7.0000000000000007E-2</c:v>
                </c:pt>
                <c:pt idx="2" formatCode="0%">
                  <c:v>0.06</c:v>
                </c:pt>
                <c:pt idx="3" formatCode="0%">
                  <c:v>0.09</c:v>
                </c:pt>
                <c:pt idx="4" formatCode="0%">
                  <c:v>0.08</c:v>
                </c:pt>
              </c:numCache>
            </c:numRef>
          </c:val>
          <c:extLst>
            <c:ext xmlns:c16="http://schemas.microsoft.com/office/drawing/2014/chart" uri="{C3380CC4-5D6E-409C-BE32-E72D297353CC}">
              <c16:uniqueId val="{00000007-C5D8-4011-B51E-B8AF636767F8}"/>
            </c:ext>
          </c:extLst>
        </c:ser>
        <c:ser>
          <c:idx val="4"/>
          <c:order val="4"/>
          <c:tx>
            <c:strRef>
              <c:f>Sheet1!$A$7</c:f>
              <c:strCache>
                <c:ptCount val="1"/>
                <c:pt idx="0">
                  <c:v>Traditional pension or defined benefit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All workers</c:v>
                </c:pt>
                <c:pt idx="2">
                  <c:v>Gen Z/ Millennial 
(20 – 40)</c:v>
                </c:pt>
                <c:pt idx="3">
                  <c:v>Gen X 
(41 – 56)</c:v>
                </c:pt>
                <c:pt idx="4">
                  <c:v>Baby Boomer 
(57 – 75)</c:v>
                </c:pt>
              </c:strCache>
            </c:strRef>
          </c:cat>
          <c:val>
            <c:numRef>
              <c:f>Sheet1!$B$7:$F$7</c:f>
              <c:numCache>
                <c:formatCode>General</c:formatCode>
                <c:ptCount val="5"/>
                <c:pt idx="0" formatCode="0%">
                  <c:v>7.0000000000000007E-2</c:v>
                </c:pt>
                <c:pt idx="2" formatCode="0%">
                  <c:v>0.06</c:v>
                </c:pt>
                <c:pt idx="3" formatCode="0%">
                  <c:v>0.09</c:v>
                </c:pt>
                <c:pt idx="4" formatCode="0%">
                  <c:v>0.08</c:v>
                </c:pt>
              </c:numCache>
            </c:numRef>
          </c:val>
          <c:extLst>
            <c:ext xmlns:c16="http://schemas.microsoft.com/office/drawing/2014/chart" uri="{C3380CC4-5D6E-409C-BE32-E72D297353CC}">
              <c16:uniqueId val="{00000008-C5D8-4011-B51E-B8AF636767F8}"/>
            </c:ext>
          </c:extLst>
        </c:ser>
        <c:ser>
          <c:idx val="5"/>
          <c:order val="5"/>
          <c:tx>
            <c:strRef>
              <c:f>Sheet1!$A$8</c:f>
              <c:strCache>
                <c:ptCount val="1"/>
                <c:pt idx="0">
                  <c:v>Social Security</c:v>
                </c:pt>
              </c:strCache>
            </c:strRef>
          </c:tx>
          <c:spPr>
            <a:solidFill>
              <a:srgbClr val="51B9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All workers</c:v>
                </c:pt>
                <c:pt idx="2">
                  <c:v>Gen Z/ Millennial 
(20 – 40)</c:v>
                </c:pt>
                <c:pt idx="3">
                  <c:v>Gen X 
(41 – 56)</c:v>
                </c:pt>
                <c:pt idx="4">
                  <c:v>Baby Boomer 
(57 – 75)</c:v>
                </c:pt>
              </c:strCache>
            </c:strRef>
          </c:cat>
          <c:val>
            <c:numRef>
              <c:f>Sheet1!$B$8:$F$8</c:f>
              <c:numCache>
                <c:formatCode>General</c:formatCode>
                <c:ptCount val="5"/>
                <c:pt idx="0" formatCode="0%">
                  <c:v>0.13</c:v>
                </c:pt>
                <c:pt idx="2" formatCode="0%">
                  <c:v>0.09</c:v>
                </c:pt>
                <c:pt idx="3" formatCode="0%">
                  <c:v>0.17</c:v>
                </c:pt>
                <c:pt idx="4" formatCode="0%">
                  <c:v>0.35</c:v>
                </c:pt>
              </c:numCache>
            </c:numRef>
          </c:val>
          <c:extLst>
            <c:ext xmlns:c16="http://schemas.microsoft.com/office/drawing/2014/chart" uri="{C3380CC4-5D6E-409C-BE32-E72D297353CC}">
              <c16:uniqueId val="{00000009-C5D8-4011-B51E-B8AF636767F8}"/>
            </c:ext>
          </c:extLst>
        </c:ser>
        <c:ser>
          <c:idx val="6"/>
          <c:order val="6"/>
          <c:tx>
            <c:strRef>
              <c:f>Sheet1!$A$9</c:f>
              <c:strCache>
                <c:ptCount val="1"/>
                <c:pt idx="0">
                  <c:v>Full-time job earnings</c:v>
                </c:pt>
              </c:strCache>
            </c:strRef>
          </c:tx>
          <c:spPr>
            <a:solidFill>
              <a:srgbClr val="0085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All workers</c:v>
                </c:pt>
                <c:pt idx="2">
                  <c:v>Gen Z/ Millennial 
(20 – 40)</c:v>
                </c:pt>
                <c:pt idx="3">
                  <c:v>Gen X 
(41 – 56)</c:v>
                </c:pt>
                <c:pt idx="4">
                  <c:v>Baby Boomer 
(57 – 75)</c:v>
                </c:pt>
              </c:strCache>
            </c:strRef>
          </c:cat>
          <c:val>
            <c:numRef>
              <c:f>Sheet1!$B$9:$F$9</c:f>
              <c:numCache>
                <c:formatCode>General</c:formatCode>
                <c:ptCount val="5"/>
                <c:pt idx="0" formatCode="0%">
                  <c:v>0.13</c:v>
                </c:pt>
                <c:pt idx="2" formatCode="0%">
                  <c:v>0.16</c:v>
                </c:pt>
                <c:pt idx="3" formatCode="0%">
                  <c:v>0.08</c:v>
                </c:pt>
                <c:pt idx="4" formatCode="0%">
                  <c:v>0.05</c:v>
                </c:pt>
              </c:numCache>
            </c:numRef>
          </c:val>
          <c:extLst>
            <c:ext xmlns:c16="http://schemas.microsoft.com/office/drawing/2014/chart" uri="{C3380CC4-5D6E-409C-BE32-E72D297353CC}">
              <c16:uniqueId val="{0000000A-C5D8-4011-B51E-B8AF636767F8}"/>
            </c:ext>
          </c:extLst>
        </c:ser>
        <c:ser>
          <c:idx val="7"/>
          <c:order val="7"/>
          <c:tx>
            <c:strRef>
              <c:f>Sheet1!$A$10</c:f>
              <c:strCache>
                <c:ptCount val="1"/>
                <c:pt idx="0">
                  <c:v>Personal savings/investments</c:v>
                </c:pt>
              </c:strCache>
            </c:strRef>
          </c:tx>
          <c:spPr>
            <a:solidFill>
              <a:srgbClr val="885C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All workers</c:v>
                </c:pt>
                <c:pt idx="2">
                  <c:v>Gen Z/ Millennial 
(20 – 40)</c:v>
                </c:pt>
                <c:pt idx="3">
                  <c:v>Gen X 
(41 – 56)</c:v>
                </c:pt>
                <c:pt idx="4">
                  <c:v>Baby Boomer 
(57 – 75)</c:v>
                </c:pt>
              </c:strCache>
            </c:strRef>
          </c:cat>
          <c:val>
            <c:numRef>
              <c:f>Sheet1!$B$10:$F$10</c:f>
              <c:numCache>
                <c:formatCode>General</c:formatCode>
                <c:ptCount val="5"/>
                <c:pt idx="0" formatCode="0%">
                  <c:v>0.15</c:v>
                </c:pt>
                <c:pt idx="2" formatCode="0%">
                  <c:v>0.16</c:v>
                </c:pt>
                <c:pt idx="3" formatCode="0%">
                  <c:v>0.13</c:v>
                </c:pt>
                <c:pt idx="4" formatCode="0%">
                  <c:v>7.0000000000000007E-2</c:v>
                </c:pt>
              </c:numCache>
            </c:numRef>
          </c:val>
          <c:extLst>
            <c:ext xmlns:c16="http://schemas.microsoft.com/office/drawing/2014/chart" uri="{C3380CC4-5D6E-409C-BE32-E72D297353CC}">
              <c16:uniqueId val="{0000000B-C5D8-4011-B51E-B8AF636767F8}"/>
            </c:ext>
          </c:extLst>
        </c:ser>
        <c:ser>
          <c:idx val="8"/>
          <c:order val="8"/>
          <c:tx>
            <c:strRef>
              <c:f>Sheet1!$A$11</c:f>
              <c:strCache>
                <c:ptCount val="1"/>
                <c:pt idx="0">
                  <c:v>Workplace retirement savings plan</c:v>
                </c:pt>
              </c:strCache>
            </c:strRef>
          </c:tx>
          <c:spPr>
            <a:solidFill>
              <a:srgbClr val="9D979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All workers</c:v>
                </c:pt>
                <c:pt idx="2">
                  <c:v>Gen Z/ Millennial 
(20 – 40)</c:v>
                </c:pt>
                <c:pt idx="3">
                  <c:v>Gen X 
(41 – 56)</c:v>
                </c:pt>
                <c:pt idx="4">
                  <c:v>Baby Boomer 
(57 – 75)</c:v>
                </c:pt>
              </c:strCache>
            </c:strRef>
          </c:cat>
          <c:val>
            <c:numRef>
              <c:f>Sheet1!$B$11:$F$11</c:f>
              <c:numCache>
                <c:formatCode>General</c:formatCode>
                <c:ptCount val="5"/>
                <c:pt idx="0" formatCode="0%">
                  <c:v>0.35</c:v>
                </c:pt>
                <c:pt idx="2" formatCode="0%">
                  <c:v>0.36</c:v>
                </c:pt>
                <c:pt idx="3" formatCode="0%">
                  <c:v>0.37</c:v>
                </c:pt>
                <c:pt idx="4" formatCode="0%">
                  <c:v>0.23</c:v>
                </c:pt>
              </c:numCache>
            </c:numRef>
          </c:val>
          <c:extLst>
            <c:ext xmlns:c16="http://schemas.microsoft.com/office/drawing/2014/chart" uri="{C3380CC4-5D6E-409C-BE32-E72D297353CC}">
              <c16:uniqueId val="{0000000C-C5D8-4011-B51E-B8AF636767F8}"/>
            </c:ext>
          </c:extLst>
        </c:ser>
        <c:dLbls>
          <c:dLblPos val="ctr"/>
          <c:showLegendKey val="0"/>
          <c:showVal val="1"/>
          <c:showCatName val="0"/>
          <c:showSerName val="0"/>
          <c:showPercent val="0"/>
          <c:showBubbleSize val="0"/>
        </c:dLbls>
        <c:gapWidth val="50"/>
        <c:overlap val="100"/>
        <c:axId val="835848536"/>
        <c:axId val="835849848"/>
      </c:barChart>
      <c:catAx>
        <c:axId val="835848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35849848"/>
        <c:crosses val="autoZero"/>
        <c:auto val="1"/>
        <c:lblAlgn val="ctr"/>
        <c:lblOffset val="100"/>
        <c:noMultiLvlLbl val="0"/>
      </c:catAx>
      <c:valAx>
        <c:axId val="83584984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35848536"/>
        <c:crosses val="autoZero"/>
        <c:crossBetween val="between"/>
      </c:valAx>
      <c:spPr>
        <a:noFill/>
        <a:ln>
          <a:noFill/>
        </a:ln>
        <a:effectLst/>
      </c:spPr>
    </c:plotArea>
    <c:legend>
      <c:legendPos val="r"/>
      <c:layout>
        <c:manualLayout>
          <c:xMode val="edge"/>
          <c:yMode val="edge"/>
          <c:x val="0.65674846894138228"/>
          <c:y val="3.4990289890893693E-2"/>
          <c:w val="0.326584864391951"/>
          <c:h val="0.906902556156717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35763801245747"/>
          <c:y val="0.22272549178857443"/>
          <c:w val="0.48712620671676687"/>
          <c:h val="0.73571386284035034"/>
        </c:manualLayout>
      </c:layout>
      <c:barChart>
        <c:barDir val="bar"/>
        <c:grouping val="stacked"/>
        <c:varyColors val="0"/>
        <c:ser>
          <c:idx val="0"/>
          <c:order val="0"/>
          <c:tx>
            <c:strRef>
              <c:f>'PT12'!$B$3</c:f>
              <c:strCache>
                <c:ptCount val="1"/>
                <c:pt idx="0">
                  <c:v>Strongly disagree</c:v>
                </c:pt>
              </c:strCache>
            </c:strRef>
          </c:tx>
          <c:spPr>
            <a:solidFill>
              <a:srgbClr val="4298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'PT12'!$A$4:$A$9</c:f>
              <c:strCache>
                <c:ptCount val="6"/>
                <c:pt idx="0">
                  <c:v>I am confident that I will be able to live the retirement lifestyle I want</c:v>
                </c:pt>
                <c:pt idx="1">
                  <c:v>I am confident my savings and investments won't run out if I live to be 90 years old</c:v>
                </c:pt>
                <c:pt idx="2">
                  <c:v>I feel financially secure</c:v>
                </c:pt>
                <c:pt idx="3">
                  <c:v>I am optimistic about my financial future</c:v>
                </c:pt>
                <c:pt idx="4">
                  <c:v>I am currently very involved in monitoring and managing my retirement savings</c:v>
                </c:pt>
                <c:pt idx="5">
                  <c:v>I know how much money I should be saving for retirement</c:v>
                </c:pt>
              </c:strCache>
            </c:strRef>
          </c:cat>
          <c:val>
            <c:numRef>
              <c:f>'PT12'!$B$4:$B$9</c:f>
              <c:numCache>
                <c:formatCode>0%</c:formatCode>
                <c:ptCount val="6"/>
                <c:pt idx="0">
                  <c:v>0.1</c:v>
                </c:pt>
                <c:pt idx="1">
                  <c:v>0.14000000000000001</c:v>
                </c:pt>
                <c:pt idx="2">
                  <c:v>0.11</c:v>
                </c:pt>
                <c:pt idx="3">
                  <c:v>7.0000000000000007E-2</c:v>
                </c:pt>
                <c:pt idx="4">
                  <c:v>0.08</c:v>
                </c:pt>
                <c:pt idx="5">
                  <c:v>0.09</c:v>
                </c:pt>
              </c:numCache>
            </c:numRef>
          </c:val>
          <c:extLst>
            <c:ext xmlns:c16="http://schemas.microsoft.com/office/drawing/2014/chart" uri="{C3380CC4-5D6E-409C-BE32-E72D297353CC}">
              <c16:uniqueId val="{00000000-96FE-4B12-81EB-111E27CFBD9C}"/>
            </c:ext>
          </c:extLst>
        </c:ser>
        <c:ser>
          <c:idx val="1"/>
          <c:order val="1"/>
          <c:tx>
            <c:strRef>
              <c:f>'PT12'!$C$3</c:f>
              <c:strCache>
                <c:ptCount val="1"/>
                <c:pt idx="0">
                  <c:v>Somewhat disagree</c:v>
                </c:pt>
              </c:strCache>
            </c:strRef>
          </c:tx>
          <c:spPr>
            <a:solidFill>
              <a:srgbClr val="DA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'PT12'!$A$4:$A$9</c:f>
              <c:strCache>
                <c:ptCount val="6"/>
                <c:pt idx="0">
                  <c:v>I am confident that I will be able to live the retirement lifestyle I want</c:v>
                </c:pt>
                <c:pt idx="1">
                  <c:v>I am confident my savings and investments won't run out if I live to be 90 years old</c:v>
                </c:pt>
                <c:pt idx="2">
                  <c:v>I feel financially secure</c:v>
                </c:pt>
                <c:pt idx="3">
                  <c:v>I am optimistic about my financial future</c:v>
                </c:pt>
                <c:pt idx="4">
                  <c:v>I am currently very involved in monitoring and managing my retirement savings</c:v>
                </c:pt>
                <c:pt idx="5">
                  <c:v>I know how much money I should be saving for retirement</c:v>
                </c:pt>
              </c:strCache>
            </c:strRef>
          </c:cat>
          <c:val>
            <c:numRef>
              <c:f>'PT12'!$C$4:$C$9</c:f>
              <c:numCache>
                <c:formatCode>0%</c:formatCode>
                <c:ptCount val="6"/>
                <c:pt idx="0">
                  <c:v>0.14000000000000001</c:v>
                </c:pt>
                <c:pt idx="1">
                  <c:v>0.18</c:v>
                </c:pt>
                <c:pt idx="2">
                  <c:v>0.14000000000000001</c:v>
                </c:pt>
                <c:pt idx="3">
                  <c:v>0.11</c:v>
                </c:pt>
                <c:pt idx="4">
                  <c:v>0.12</c:v>
                </c:pt>
                <c:pt idx="5">
                  <c:v>0.14000000000000001</c:v>
                </c:pt>
              </c:numCache>
            </c:numRef>
          </c:val>
          <c:extLst>
            <c:ext xmlns:c16="http://schemas.microsoft.com/office/drawing/2014/chart" uri="{C3380CC4-5D6E-409C-BE32-E72D297353CC}">
              <c16:uniqueId val="{00000001-96FE-4B12-81EB-111E27CFBD9C}"/>
            </c:ext>
          </c:extLst>
        </c:ser>
        <c:ser>
          <c:idx val="2"/>
          <c:order val="2"/>
          <c:tx>
            <c:strRef>
              <c:f>'PT12'!$D$3</c:f>
              <c:strCache>
                <c:ptCount val="1"/>
                <c:pt idx="0">
                  <c:v>Neither agree nor disagree</c:v>
                </c:pt>
              </c:strCache>
            </c:strRef>
          </c:tx>
          <c:spPr>
            <a:solidFill>
              <a:srgbClr val="007B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'PT12'!$A$4:$A$9</c:f>
              <c:strCache>
                <c:ptCount val="6"/>
                <c:pt idx="0">
                  <c:v>I am confident that I will be able to live the retirement lifestyle I want</c:v>
                </c:pt>
                <c:pt idx="1">
                  <c:v>I am confident my savings and investments won't run out if I live to be 90 years old</c:v>
                </c:pt>
                <c:pt idx="2">
                  <c:v>I feel financially secure</c:v>
                </c:pt>
                <c:pt idx="3">
                  <c:v>I am optimistic about my financial future</c:v>
                </c:pt>
                <c:pt idx="4">
                  <c:v>I am currently very involved in monitoring and managing my retirement savings</c:v>
                </c:pt>
                <c:pt idx="5">
                  <c:v>I know how much money I should be saving for retirement</c:v>
                </c:pt>
              </c:strCache>
            </c:strRef>
          </c:cat>
          <c:val>
            <c:numRef>
              <c:f>'PT12'!$D$4:$D$9</c:f>
              <c:numCache>
                <c:formatCode>0%</c:formatCode>
                <c:ptCount val="6"/>
                <c:pt idx="0">
                  <c:v>0.22</c:v>
                </c:pt>
                <c:pt idx="1">
                  <c:v>0.24</c:v>
                </c:pt>
                <c:pt idx="2">
                  <c:v>0.19</c:v>
                </c:pt>
                <c:pt idx="3">
                  <c:v>0.2</c:v>
                </c:pt>
                <c:pt idx="4">
                  <c:v>0.21</c:v>
                </c:pt>
                <c:pt idx="5">
                  <c:v>0.22</c:v>
                </c:pt>
              </c:numCache>
            </c:numRef>
          </c:val>
          <c:extLst>
            <c:ext xmlns:c16="http://schemas.microsoft.com/office/drawing/2014/chart" uri="{C3380CC4-5D6E-409C-BE32-E72D297353CC}">
              <c16:uniqueId val="{00000002-96FE-4B12-81EB-111E27CFBD9C}"/>
            </c:ext>
          </c:extLst>
        </c:ser>
        <c:ser>
          <c:idx val="3"/>
          <c:order val="3"/>
          <c:tx>
            <c:strRef>
              <c:f>'PT12'!$E$3</c:f>
              <c:strCache>
                <c:ptCount val="1"/>
                <c:pt idx="0">
                  <c:v>Somewhat agree</c:v>
                </c:pt>
              </c:strCache>
            </c:strRef>
          </c:tx>
          <c:spPr>
            <a:solidFill>
              <a:srgbClr val="ED8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'PT12'!$A$4:$A$9</c:f>
              <c:strCache>
                <c:ptCount val="6"/>
                <c:pt idx="0">
                  <c:v>I am confident that I will be able to live the retirement lifestyle I want</c:v>
                </c:pt>
                <c:pt idx="1">
                  <c:v>I am confident my savings and investments won't run out if I live to be 90 years old</c:v>
                </c:pt>
                <c:pt idx="2">
                  <c:v>I feel financially secure</c:v>
                </c:pt>
                <c:pt idx="3">
                  <c:v>I am optimistic about my financial future</c:v>
                </c:pt>
                <c:pt idx="4">
                  <c:v>I am currently very involved in monitoring and managing my retirement savings</c:v>
                </c:pt>
                <c:pt idx="5">
                  <c:v>I know how much money I should be saving for retirement</c:v>
                </c:pt>
              </c:strCache>
            </c:strRef>
          </c:cat>
          <c:val>
            <c:numRef>
              <c:f>'PT12'!$E$4:$E$9</c:f>
              <c:numCache>
                <c:formatCode>0%</c:formatCode>
                <c:ptCount val="6"/>
                <c:pt idx="0">
                  <c:v>0.36</c:v>
                </c:pt>
                <c:pt idx="1">
                  <c:v>0.28000000000000003</c:v>
                </c:pt>
                <c:pt idx="2">
                  <c:v>0.36</c:v>
                </c:pt>
                <c:pt idx="3">
                  <c:v>0.4</c:v>
                </c:pt>
                <c:pt idx="4">
                  <c:v>0.36</c:v>
                </c:pt>
                <c:pt idx="5">
                  <c:v>0.37</c:v>
                </c:pt>
              </c:numCache>
            </c:numRef>
          </c:val>
          <c:extLst>
            <c:ext xmlns:c16="http://schemas.microsoft.com/office/drawing/2014/chart" uri="{C3380CC4-5D6E-409C-BE32-E72D297353CC}">
              <c16:uniqueId val="{00000003-96FE-4B12-81EB-111E27CFBD9C}"/>
            </c:ext>
          </c:extLst>
        </c:ser>
        <c:ser>
          <c:idx val="4"/>
          <c:order val="4"/>
          <c:tx>
            <c:strRef>
              <c:f>'PT12'!$F$3</c:f>
              <c:strCache>
                <c:ptCount val="1"/>
                <c:pt idx="0">
                  <c:v>Strongly agree</c:v>
                </c:pt>
              </c:strCache>
            </c:strRef>
          </c:tx>
          <c:spPr>
            <a:solidFill>
              <a:srgbClr val="885C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'PT12'!$A$4:$A$9</c:f>
              <c:strCache>
                <c:ptCount val="6"/>
                <c:pt idx="0">
                  <c:v>I am confident that I will be able to live the retirement lifestyle I want</c:v>
                </c:pt>
                <c:pt idx="1">
                  <c:v>I am confident my savings and investments won't run out if I live to be 90 years old</c:v>
                </c:pt>
                <c:pt idx="2">
                  <c:v>I feel financially secure</c:v>
                </c:pt>
                <c:pt idx="3">
                  <c:v>I am optimistic about my financial future</c:v>
                </c:pt>
                <c:pt idx="4">
                  <c:v>I am currently very involved in monitoring and managing my retirement savings</c:v>
                </c:pt>
                <c:pt idx="5">
                  <c:v>I know how much money I should be saving for retirement</c:v>
                </c:pt>
              </c:strCache>
            </c:strRef>
          </c:cat>
          <c:val>
            <c:numRef>
              <c:f>'PT12'!$F$4:$F$9</c:f>
              <c:numCache>
                <c:formatCode>0%</c:formatCode>
                <c:ptCount val="6"/>
                <c:pt idx="0">
                  <c:v>0.18</c:v>
                </c:pt>
                <c:pt idx="1">
                  <c:v>0.16</c:v>
                </c:pt>
                <c:pt idx="2">
                  <c:v>0.2</c:v>
                </c:pt>
                <c:pt idx="3">
                  <c:v>0.22</c:v>
                </c:pt>
                <c:pt idx="4">
                  <c:v>0.23</c:v>
                </c:pt>
                <c:pt idx="5">
                  <c:v>0.18</c:v>
                </c:pt>
              </c:numCache>
            </c:numRef>
          </c:val>
          <c:extLst>
            <c:ext xmlns:c16="http://schemas.microsoft.com/office/drawing/2014/chart" uri="{C3380CC4-5D6E-409C-BE32-E72D297353CC}">
              <c16:uniqueId val="{00000004-96FE-4B12-81EB-111E27CFBD9C}"/>
            </c:ext>
          </c:extLst>
        </c:ser>
        <c:dLbls>
          <c:dLblPos val="ctr"/>
          <c:showLegendKey val="0"/>
          <c:showVal val="1"/>
          <c:showCatName val="0"/>
          <c:showSerName val="0"/>
          <c:showPercent val="0"/>
          <c:showBubbleSize val="0"/>
        </c:dLbls>
        <c:gapWidth val="100"/>
        <c:overlap val="100"/>
        <c:axId val="442173440"/>
        <c:axId val="444505008"/>
      </c:barChart>
      <c:catAx>
        <c:axId val="4421734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900" b="0" i="0" u="none" strike="noStrike" kern="1200" baseline="0">
                <a:solidFill>
                  <a:schemeClr val="tx1"/>
                </a:solidFill>
                <a:latin typeface="+mn-lt"/>
                <a:ea typeface="+mn-ea"/>
                <a:cs typeface="+mn-cs"/>
              </a:defRPr>
            </a:pPr>
            <a:endParaRPr lang="en-US"/>
          </a:p>
        </c:txPr>
        <c:crossAx val="444505008"/>
        <c:crosses val="autoZero"/>
        <c:auto val="1"/>
        <c:lblAlgn val="ctr"/>
        <c:lblOffset val="100"/>
        <c:noMultiLvlLbl val="0"/>
      </c:catAx>
      <c:valAx>
        <c:axId val="444505008"/>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442173440"/>
        <c:crosses val="autoZero"/>
        <c:crossBetween val="between"/>
      </c:valAx>
      <c:spPr>
        <a:noFill/>
        <a:ln>
          <a:noFill/>
        </a:ln>
        <a:effectLst/>
      </c:spPr>
    </c:plotArea>
    <c:legend>
      <c:legendPos val="t"/>
      <c:layout>
        <c:manualLayout>
          <c:xMode val="edge"/>
          <c:yMode val="edge"/>
          <c:x val="0.11404659400110068"/>
          <c:y val="7.9343050253870992E-2"/>
          <c:w val="0.77190669377191978"/>
          <c:h val="6.026115079255287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0.17204301075268819"/>
          <c:w val="0.93888888888888888"/>
          <c:h val="0.6431614596562526"/>
        </c:manualLayout>
      </c:layout>
      <c:barChart>
        <c:barDir val="col"/>
        <c:grouping val="percentStacked"/>
        <c:varyColors val="0"/>
        <c:ser>
          <c:idx val="0"/>
          <c:order val="0"/>
          <c:spPr>
            <a:solidFill>
              <a:srgbClr val="4298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'PT32'!$D$3:$I$3</c:f>
              <c:strCache>
                <c:ptCount val="6"/>
                <c:pt idx="0">
                  <c:v>Gen Z/Millennial
(20 – 40)</c:v>
                </c:pt>
                <c:pt idx="1">
                  <c:v>Gen X 
(41 – 56)</c:v>
                </c:pt>
                <c:pt idx="2">
                  <c:v>Baby Boomer
(57 – 75)</c:v>
                </c:pt>
                <c:pt idx="4">
                  <c:v>Men
</c:v>
                </c:pt>
                <c:pt idx="5">
                  <c:v>Women
</c:v>
                </c:pt>
              </c:strCache>
            </c:strRef>
          </c:cat>
          <c:val>
            <c:numRef>
              <c:f>'PT32'!$D$4:$I$4</c:f>
              <c:numCache>
                <c:formatCode>0%</c:formatCode>
                <c:ptCount val="6"/>
                <c:pt idx="0">
                  <c:v>0.8</c:v>
                </c:pt>
                <c:pt idx="1">
                  <c:v>0.86</c:v>
                </c:pt>
                <c:pt idx="2">
                  <c:v>0.87</c:v>
                </c:pt>
                <c:pt idx="4">
                  <c:v>0.86</c:v>
                </c:pt>
                <c:pt idx="5">
                  <c:v>0.81</c:v>
                </c:pt>
              </c:numCache>
            </c:numRef>
          </c:val>
          <c:extLst>
            <c:ext xmlns:c16="http://schemas.microsoft.com/office/drawing/2014/chart" uri="{C3380CC4-5D6E-409C-BE32-E72D297353CC}">
              <c16:uniqueId val="{00000000-CCC6-4D3F-85D3-BF696507534B}"/>
            </c:ext>
          </c:extLst>
        </c:ser>
        <c:ser>
          <c:idx val="1"/>
          <c:order val="1"/>
          <c:spPr>
            <a:solidFill>
              <a:srgbClr val="DA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'PT32'!$D$3:$I$3</c:f>
              <c:strCache>
                <c:ptCount val="6"/>
                <c:pt idx="0">
                  <c:v>Gen Z/Millennial
(20 – 40)</c:v>
                </c:pt>
                <c:pt idx="1">
                  <c:v>Gen X 
(41 – 56)</c:v>
                </c:pt>
                <c:pt idx="2">
                  <c:v>Baby Boomer
(57 – 75)</c:v>
                </c:pt>
                <c:pt idx="4">
                  <c:v>Men
</c:v>
                </c:pt>
                <c:pt idx="5">
                  <c:v>Women
</c:v>
                </c:pt>
              </c:strCache>
            </c:strRef>
          </c:cat>
          <c:val>
            <c:numRef>
              <c:f>'PT32'!$D$5:$I$5</c:f>
              <c:numCache>
                <c:formatCode>0%</c:formatCode>
                <c:ptCount val="6"/>
                <c:pt idx="0">
                  <c:v>0.08</c:v>
                </c:pt>
                <c:pt idx="1">
                  <c:v>0.05</c:v>
                </c:pt>
                <c:pt idx="2">
                  <c:v>0.05</c:v>
                </c:pt>
                <c:pt idx="4">
                  <c:v>0.06</c:v>
                </c:pt>
                <c:pt idx="5">
                  <c:v>0.08</c:v>
                </c:pt>
              </c:numCache>
            </c:numRef>
          </c:val>
          <c:extLst>
            <c:ext xmlns:c16="http://schemas.microsoft.com/office/drawing/2014/chart" uri="{C3380CC4-5D6E-409C-BE32-E72D297353CC}">
              <c16:uniqueId val="{00000001-CCC6-4D3F-85D3-BF696507534B}"/>
            </c:ext>
          </c:extLst>
        </c:ser>
        <c:ser>
          <c:idx val="2"/>
          <c:order val="2"/>
          <c:spPr>
            <a:solidFill>
              <a:srgbClr val="007B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'PT32'!$D$3:$I$3</c:f>
              <c:strCache>
                <c:ptCount val="6"/>
                <c:pt idx="0">
                  <c:v>Gen Z/Millennial
(20 – 40)</c:v>
                </c:pt>
                <c:pt idx="1">
                  <c:v>Gen X 
(41 – 56)</c:v>
                </c:pt>
                <c:pt idx="2">
                  <c:v>Baby Boomer
(57 – 75)</c:v>
                </c:pt>
                <c:pt idx="4">
                  <c:v>Men
</c:v>
                </c:pt>
                <c:pt idx="5">
                  <c:v>Women
</c:v>
                </c:pt>
              </c:strCache>
            </c:strRef>
          </c:cat>
          <c:val>
            <c:numRef>
              <c:f>'PT32'!$D$6:$I$6</c:f>
              <c:numCache>
                <c:formatCode>0%</c:formatCode>
                <c:ptCount val="6"/>
                <c:pt idx="0">
                  <c:v>0.11</c:v>
                </c:pt>
                <c:pt idx="1">
                  <c:v>0.08</c:v>
                </c:pt>
                <c:pt idx="2">
                  <c:v>7.0000000000000007E-2</c:v>
                </c:pt>
                <c:pt idx="4">
                  <c:v>0.08</c:v>
                </c:pt>
                <c:pt idx="5">
                  <c:v>0.11</c:v>
                </c:pt>
              </c:numCache>
            </c:numRef>
          </c:val>
          <c:extLst>
            <c:ext xmlns:c16="http://schemas.microsoft.com/office/drawing/2014/chart" uri="{C3380CC4-5D6E-409C-BE32-E72D297353CC}">
              <c16:uniqueId val="{00000002-CCC6-4D3F-85D3-BF696507534B}"/>
            </c:ext>
          </c:extLst>
        </c:ser>
        <c:dLbls>
          <c:dLblPos val="ctr"/>
          <c:showLegendKey val="0"/>
          <c:showVal val="1"/>
          <c:showCatName val="0"/>
          <c:showSerName val="0"/>
          <c:showPercent val="0"/>
          <c:showBubbleSize val="0"/>
        </c:dLbls>
        <c:gapWidth val="100"/>
        <c:overlap val="100"/>
        <c:axId val="432999304"/>
        <c:axId val="432997664"/>
      </c:barChart>
      <c:catAx>
        <c:axId val="432999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32997664"/>
        <c:crosses val="autoZero"/>
        <c:auto val="1"/>
        <c:lblAlgn val="ctr"/>
        <c:lblOffset val="100"/>
        <c:noMultiLvlLbl val="0"/>
      </c:catAx>
      <c:valAx>
        <c:axId val="432997664"/>
        <c:scaling>
          <c:orientation val="minMax"/>
        </c:scaling>
        <c:delete val="1"/>
        <c:axPos val="l"/>
        <c:numFmt formatCode="0%" sourceLinked="1"/>
        <c:majorTickMark val="none"/>
        <c:minorTickMark val="none"/>
        <c:tickLblPos val="nextTo"/>
        <c:crossAx val="43299930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02179780718899"/>
          <c:y val="0"/>
          <c:w val="0.83817441968690087"/>
          <c:h val="0.84934539432570932"/>
        </c:manualLayout>
      </c:layout>
      <c:barChart>
        <c:barDir val="col"/>
        <c:grouping val="stacked"/>
        <c:varyColors val="0"/>
        <c:ser>
          <c:idx val="0"/>
          <c:order val="0"/>
          <c:tx>
            <c:strRef>
              <c:f>Sheet1!$A$4</c:f>
              <c:strCache>
                <c:ptCount val="1"/>
                <c:pt idx="0">
                  <c:v>Not at all</c:v>
                </c:pt>
              </c:strCache>
            </c:strRef>
          </c:tx>
          <c:spPr>
            <a:solidFill>
              <a:srgbClr val="ED8C00"/>
            </a:solidFill>
            <a:ln>
              <a:noFill/>
            </a:ln>
            <a:effectLst/>
          </c:spPr>
          <c:invertIfNegative val="0"/>
          <c:dLbls>
            <c:dLbl>
              <c:idx val="6"/>
              <c:layout>
                <c:manualLayout>
                  <c:x val="-4.3498817966903074E-2"/>
                  <c:y val="-2.380952380952380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E2-4166-B94C-1E097C568E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Sheet1!$B$3:$I$3</c:f>
              <c:strCache>
                <c:ptCount val="8"/>
                <c:pt idx="0">
                  <c:v>All workers</c:v>
                </c:pt>
                <c:pt idx="2">
                  <c:v>Gen Z/Millennial
(20 – 40)</c:v>
                </c:pt>
                <c:pt idx="3">
                  <c:v>Gen X 
(41 – 56)</c:v>
                </c:pt>
                <c:pt idx="4">
                  <c:v>Baby Boomer 
(57 – 75)</c:v>
                </c:pt>
                <c:pt idx="6">
                  <c:v>Men</c:v>
                </c:pt>
                <c:pt idx="7">
                  <c:v>Women</c:v>
                </c:pt>
              </c:strCache>
            </c:strRef>
          </c:cat>
          <c:val>
            <c:numRef>
              <c:f>Sheet1!$B$4:$I$4</c:f>
              <c:numCache>
                <c:formatCode>General</c:formatCode>
                <c:ptCount val="8"/>
                <c:pt idx="0" formatCode="0%">
                  <c:v>7.0000000000000007E-2</c:v>
                </c:pt>
                <c:pt idx="2" formatCode="0%">
                  <c:v>7.0000000000000007E-2</c:v>
                </c:pt>
                <c:pt idx="3" formatCode="0%">
                  <c:v>0.09</c:v>
                </c:pt>
                <c:pt idx="4" formatCode="0%">
                  <c:v>0.06</c:v>
                </c:pt>
                <c:pt idx="6" formatCode="0%">
                  <c:v>0.03</c:v>
                </c:pt>
                <c:pt idx="7" formatCode="0%">
                  <c:v>0.13</c:v>
                </c:pt>
              </c:numCache>
            </c:numRef>
          </c:val>
          <c:extLst>
            <c:ext xmlns:c16="http://schemas.microsoft.com/office/drawing/2014/chart" uri="{C3380CC4-5D6E-409C-BE32-E72D297353CC}">
              <c16:uniqueId val="{00000001-FEE2-4166-B94C-1E097C568E41}"/>
            </c:ext>
          </c:extLst>
        </c:ser>
        <c:ser>
          <c:idx val="1"/>
          <c:order val="1"/>
          <c:tx>
            <c:strRef>
              <c:f>Sheet1!$A$5</c:f>
              <c:strCache>
                <c:ptCount val="1"/>
                <c:pt idx="0">
                  <c:v>Not Very</c:v>
                </c:pt>
              </c:strCache>
            </c:strRef>
          </c:tx>
          <c:spPr>
            <a:solidFill>
              <a:srgbClr val="007B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Sheet1!$B$3:$I$3</c:f>
              <c:strCache>
                <c:ptCount val="8"/>
                <c:pt idx="0">
                  <c:v>All workers</c:v>
                </c:pt>
                <c:pt idx="2">
                  <c:v>Gen Z/Millennial
(20 – 40)</c:v>
                </c:pt>
                <c:pt idx="3">
                  <c:v>Gen X 
(41 – 56)</c:v>
                </c:pt>
                <c:pt idx="4">
                  <c:v>Baby Boomer 
(57 – 75)</c:v>
                </c:pt>
                <c:pt idx="6">
                  <c:v>Men</c:v>
                </c:pt>
                <c:pt idx="7">
                  <c:v>Women</c:v>
                </c:pt>
              </c:strCache>
            </c:strRef>
          </c:cat>
          <c:val>
            <c:numRef>
              <c:f>Sheet1!$B$5:$I$5</c:f>
              <c:numCache>
                <c:formatCode>General</c:formatCode>
                <c:ptCount val="8"/>
                <c:pt idx="0" formatCode="0%">
                  <c:v>0.19</c:v>
                </c:pt>
                <c:pt idx="2" formatCode="0%">
                  <c:v>0.19</c:v>
                </c:pt>
                <c:pt idx="3" formatCode="0%">
                  <c:v>0.23</c:v>
                </c:pt>
                <c:pt idx="4" formatCode="0%">
                  <c:v>0.17</c:v>
                </c:pt>
                <c:pt idx="6" formatCode="0%">
                  <c:v>0.13</c:v>
                </c:pt>
                <c:pt idx="7" formatCode="0%">
                  <c:v>0.27</c:v>
                </c:pt>
              </c:numCache>
            </c:numRef>
          </c:val>
          <c:extLst>
            <c:ext xmlns:c16="http://schemas.microsoft.com/office/drawing/2014/chart" uri="{C3380CC4-5D6E-409C-BE32-E72D297353CC}">
              <c16:uniqueId val="{00000002-FEE2-4166-B94C-1E097C568E41}"/>
            </c:ext>
          </c:extLst>
        </c:ser>
        <c:ser>
          <c:idx val="2"/>
          <c:order val="2"/>
          <c:tx>
            <c:strRef>
              <c:f>Sheet1!$A$6</c:f>
              <c:strCache>
                <c:ptCount val="1"/>
                <c:pt idx="0">
                  <c:v>Somewhat</c:v>
                </c:pt>
              </c:strCache>
            </c:strRef>
          </c:tx>
          <c:spPr>
            <a:solidFill>
              <a:srgbClr val="DA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Sheet1!$B$3:$I$3</c:f>
              <c:strCache>
                <c:ptCount val="8"/>
                <c:pt idx="0">
                  <c:v>All workers</c:v>
                </c:pt>
                <c:pt idx="2">
                  <c:v>Gen Z/Millennial
(20 – 40)</c:v>
                </c:pt>
                <c:pt idx="3">
                  <c:v>Gen X 
(41 – 56)</c:v>
                </c:pt>
                <c:pt idx="4">
                  <c:v>Baby Boomer 
(57 – 75)</c:v>
                </c:pt>
                <c:pt idx="6">
                  <c:v>Men</c:v>
                </c:pt>
                <c:pt idx="7">
                  <c:v>Women</c:v>
                </c:pt>
              </c:strCache>
            </c:strRef>
          </c:cat>
          <c:val>
            <c:numRef>
              <c:f>Sheet1!$B$6:$I$6</c:f>
              <c:numCache>
                <c:formatCode>General</c:formatCode>
                <c:ptCount val="8"/>
                <c:pt idx="0" formatCode="0%">
                  <c:v>0.53</c:v>
                </c:pt>
                <c:pt idx="2" formatCode="0%">
                  <c:v>0.52</c:v>
                </c:pt>
                <c:pt idx="3" formatCode="0%">
                  <c:v>0.51</c:v>
                </c:pt>
                <c:pt idx="4" formatCode="0%">
                  <c:v>0.56000000000000005</c:v>
                </c:pt>
                <c:pt idx="6" formatCode="0%">
                  <c:v>0.55000000000000004</c:v>
                </c:pt>
                <c:pt idx="7" formatCode="0%">
                  <c:v>0.5</c:v>
                </c:pt>
              </c:numCache>
            </c:numRef>
          </c:val>
          <c:extLst>
            <c:ext xmlns:c16="http://schemas.microsoft.com/office/drawing/2014/chart" uri="{C3380CC4-5D6E-409C-BE32-E72D297353CC}">
              <c16:uniqueId val="{00000003-FEE2-4166-B94C-1E097C568E41}"/>
            </c:ext>
          </c:extLst>
        </c:ser>
        <c:ser>
          <c:idx val="3"/>
          <c:order val="3"/>
          <c:tx>
            <c:strRef>
              <c:f>Sheet1!$A$7</c:f>
              <c:strCache>
                <c:ptCount val="1"/>
                <c:pt idx="0">
                  <c:v>Very</c:v>
                </c:pt>
              </c:strCache>
            </c:strRef>
          </c:tx>
          <c:spPr>
            <a:solidFill>
              <a:srgbClr val="4298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Sheet1!$B$3:$I$3</c:f>
              <c:strCache>
                <c:ptCount val="8"/>
                <c:pt idx="0">
                  <c:v>All workers</c:v>
                </c:pt>
                <c:pt idx="2">
                  <c:v>Gen Z/Millennial
(20 – 40)</c:v>
                </c:pt>
                <c:pt idx="3">
                  <c:v>Gen X 
(41 – 56)</c:v>
                </c:pt>
                <c:pt idx="4">
                  <c:v>Baby Boomer 
(57 – 75)</c:v>
                </c:pt>
                <c:pt idx="6">
                  <c:v>Men</c:v>
                </c:pt>
                <c:pt idx="7">
                  <c:v>Women</c:v>
                </c:pt>
              </c:strCache>
            </c:strRef>
          </c:cat>
          <c:val>
            <c:numRef>
              <c:f>Sheet1!$B$7:$I$7</c:f>
              <c:numCache>
                <c:formatCode>General</c:formatCode>
                <c:ptCount val="8"/>
                <c:pt idx="0" formatCode="0%">
                  <c:v>0.2</c:v>
                </c:pt>
                <c:pt idx="2" formatCode="0%">
                  <c:v>0.21</c:v>
                </c:pt>
                <c:pt idx="3" formatCode="0%">
                  <c:v>0.17</c:v>
                </c:pt>
                <c:pt idx="4" formatCode="0%">
                  <c:v>0.22</c:v>
                </c:pt>
                <c:pt idx="6" formatCode="0%">
                  <c:v>0.28999999999999998</c:v>
                </c:pt>
                <c:pt idx="7" formatCode="0%">
                  <c:v>0.1</c:v>
                </c:pt>
              </c:numCache>
            </c:numRef>
          </c:val>
          <c:extLst>
            <c:ext xmlns:c16="http://schemas.microsoft.com/office/drawing/2014/chart" uri="{C3380CC4-5D6E-409C-BE32-E72D297353CC}">
              <c16:uniqueId val="{00000004-FEE2-4166-B94C-1E097C568E41}"/>
            </c:ext>
          </c:extLst>
        </c:ser>
        <c:dLbls>
          <c:dLblPos val="ctr"/>
          <c:showLegendKey val="0"/>
          <c:showVal val="1"/>
          <c:showCatName val="0"/>
          <c:showSerName val="0"/>
          <c:showPercent val="0"/>
          <c:showBubbleSize val="0"/>
        </c:dLbls>
        <c:gapWidth val="100"/>
        <c:overlap val="100"/>
        <c:axId val="445451376"/>
        <c:axId val="445454984"/>
      </c:barChart>
      <c:catAx>
        <c:axId val="44545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45454984"/>
        <c:crosses val="autoZero"/>
        <c:auto val="1"/>
        <c:lblAlgn val="ctr"/>
        <c:lblOffset val="100"/>
        <c:noMultiLvlLbl val="0"/>
      </c:catAx>
      <c:valAx>
        <c:axId val="445454984"/>
        <c:scaling>
          <c:orientation val="minMax"/>
        </c:scaling>
        <c:delete val="1"/>
        <c:axPos val="l"/>
        <c:numFmt formatCode="0%" sourceLinked="1"/>
        <c:majorTickMark val="none"/>
        <c:minorTickMark val="none"/>
        <c:tickLblPos val="nextTo"/>
        <c:crossAx val="445451376"/>
        <c:crosses val="autoZero"/>
        <c:crossBetween val="between"/>
      </c:valAx>
      <c:spPr>
        <a:noFill/>
        <a:ln>
          <a:noFill/>
        </a:ln>
        <a:effectLst/>
      </c:spPr>
    </c:plotArea>
    <c:legend>
      <c:legendPos val="l"/>
      <c:layout>
        <c:manualLayout>
          <c:xMode val="edge"/>
          <c:yMode val="edge"/>
          <c:x val="9.1016920757245757E-3"/>
          <c:y val="0.14332458442694662"/>
          <c:w val="0.15990354330708662"/>
          <c:h val="0.7517107236595426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Sheet1!$A$4</c:f>
              <c:strCache>
                <c:ptCount val="1"/>
                <c:pt idx="0">
                  <c:v>No risk at all</c:v>
                </c:pt>
              </c:strCache>
            </c:strRef>
          </c:tx>
          <c:spPr>
            <a:solidFill>
              <a:srgbClr val="4298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Sheet1!$B$3:$I$3</c:f>
              <c:strCache>
                <c:ptCount val="8"/>
                <c:pt idx="0">
                  <c:v>All workers</c:v>
                </c:pt>
                <c:pt idx="2">
                  <c:v>Gen Z/Millennial
(20 – 40)</c:v>
                </c:pt>
                <c:pt idx="3">
                  <c:v>Gen X 
(41 – 56)</c:v>
                </c:pt>
                <c:pt idx="4">
                  <c:v>Baby Boomer 
(57 – 75)</c:v>
                </c:pt>
                <c:pt idx="6">
                  <c:v>Men</c:v>
                </c:pt>
                <c:pt idx="7">
                  <c:v>Women</c:v>
                </c:pt>
              </c:strCache>
            </c:strRef>
          </c:cat>
          <c:val>
            <c:numRef>
              <c:f>Sheet1!$B$4:$I$4</c:f>
              <c:numCache>
                <c:formatCode>General</c:formatCode>
                <c:ptCount val="8"/>
                <c:pt idx="0" formatCode="0%">
                  <c:v>7.0000000000000007E-2</c:v>
                </c:pt>
                <c:pt idx="2" formatCode="0%">
                  <c:v>0.08</c:v>
                </c:pt>
                <c:pt idx="3" formatCode="0%">
                  <c:v>0.06</c:v>
                </c:pt>
                <c:pt idx="4" formatCode="0%">
                  <c:v>7.0000000000000007E-2</c:v>
                </c:pt>
                <c:pt idx="6" formatCode="0%">
                  <c:v>0.06</c:v>
                </c:pt>
                <c:pt idx="7" formatCode="0%">
                  <c:v>0.09</c:v>
                </c:pt>
              </c:numCache>
            </c:numRef>
          </c:val>
          <c:extLst>
            <c:ext xmlns:c16="http://schemas.microsoft.com/office/drawing/2014/chart" uri="{C3380CC4-5D6E-409C-BE32-E72D297353CC}">
              <c16:uniqueId val="{00000000-BDBB-4BEF-98C9-6028DD059014}"/>
            </c:ext>
          </c:extLst>
        </c:ser>
        <c:ser>
          <c:idx val="1"/>
          <c:order val="1"/>
          <c:tx>
            <c:strRef>
              <c:f>Sheet1!$A$5</c:f>
              <c:strCache>
                <c:ptCount val="1"/>
                <c:pt idx="0">
                  <c:v>Little risk, even if it means minimizing gains</c:v>
                </c:pt>
              </c:strCache>
            </c:strRef>
          </c:tx>
          <c:spPr>
            <a:solidFill>
              <a:srgbClr val="DA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Sheet1!$B$3:$I$3</c:f>
              <c:strCache>
                <c:ptCount val="8"/>
                <c:pt idx="0">
                  <c:v>All workers</c:v>
                </c:pt>
                <c:pt idx="2">
                  <c:v>Gen Z/Millennial
(20 – 40)</c:v>
                </c:pt>
                <c:pt idx="3">
                  <c:v>Gen X 
(41 – 56)</c:v>
                </c:pt>
                <c:pt idx="4">
                  <c:v>Baby Boomer 
(57 – 75)</c:v>
                </c:pt>
                <c:pt idx="6">
                  <c:v>Men</c:v>
                </c:pt>
                <c:pt idx="7">
                  <c:v>Women</c:v>
                </c:pt>
              </c:strCache>
            </c:strRef>
          </c:cat>
          <c:val>
            <c:numRef>
              <c:f>Sheet1!$B$5:$I$5</c:f>
              <c:numCache>
                <c:formatCode>General</c:formatCode>
                <c:ptCount val="8"/>
                <c:pt idx="0" formatCode="0%">
                  <c:v>0.27</c:v>
                </c:pt>
                <c:pt idx="2" formatCode="0%">
                  <c:v>0.27</c:v>
                </c:pt>
                <c:pt idx="3" formatCode="0%">
                  <c:v>0.25</c:v>
                </c:pt>
                <c:pt idx="4" formatCode="0%">
                  <c:v>0.32</c:v>
                </c:pt>
                <c:pt idx="6" formatCode="0%">
                  <c:v>0.19</c:v>
                </c:pt>
                <c:pt idx="7" formatCode="0%">
                  <c:v>0.37</c:v>
                </c:pt>
              </c:numCache>
            </c:numRef>
          </c:val>
          <c:extLst>
            <c:ext xmlns:c16="http://schemas.microsoft.com/office/drawing/2014/chart" uri="{C3380CC4-5D6E-409C-BE32-E72D297353CC}">
              <c16:uniqueId val="{00000001-BDBB-4BEF-98C9-6028DD059014}"/>
            </c:ext>
          </c:extLst>
        </c:ser>
        <c:ser>
          <c:idx val="2"/>
          <c:order val="2"/>
          <c:tx>
            <c:strRef>
              <c:f>Sheet1!$A$6</c:f>
              <c:strCache>
                <c:ptCount val="1"/>
                <c:pt idx="0">
                  <c:v>Moderate risk for the possibility of moderate gains</c:v>
                </c:pt>
              </c:strCache>
            </c:strRef>
          </c:tx>
          <c:spPr>
            <a:solidFill>
              <a:srgbClr val="007B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Sheet1!$B$3:$I$3</c:f>
              <c:strCache>
                <c:ptCount val="8"/>
                <c:pt idx="0">
                  <c:v>All workers</c:v>
                </c:pt>
                <c:pt idx="2">
                  <c:v>Gen Z/Millennial
(20 – 40)</c:v>
                </c:pt>
                <c:pt idx="3">
                  <c:v>Gen X 
(41 – 56)</c:v>
                </c:pt>
                <c:pt idx="4">
                  <c:v>Baby Boomer 
(57 – 75)</c:v>
                </c:pt>
                <c:pt idx="6">
                  <c:v>Men</c:v>
                </c:pt>
                <c:pt idx="7">
                  <c:v>Women</c:v>
                </c:pt>
              </c:strCache>
            </c:strRef>
          </c:cat>
          <c:val>
            <c:numRef>
              <c:f>Sheet1!$B$6:$I$6</c:f>
              <c:numCache>
                <c:formatCode>General</c:formatCode>
                <c:ptCount val="8"/>
                <c:pt idx="0" formatCode="0%">
                  <c:v>0.55000000000000004</c:v>
                </c:pt>
                <c:pt idx="2" formatCode="0%">
                  <c:v>0.53</c:v>
                </c:pt>
                <c:pt idx="3" formatCode="0%">
                  <c:v>0.56000000000000005</c:v>
                </c:pt>
                <c:pt idx="4" formatCode="0%">
                  <c:v>0.56000000000000005</c:v>
                </c:pt>
                <c:pt idx="6" formatCode="0%">
                  <c:v>0.6</c:v>
                </c:pt>
                <c:pt idx="7" formatCode="0%">
                  <c:v>0.48</c:v>
                </c:pt>
              </c:numCache>
            </c:numRef>
          </c:val>
          <c:extLst>
            <c:ext xmlns:c16="http://schemas.microsoft.com/office/drawing/2014/chart" uri="{C3380CC4-5D6E-409C-BE32-E72D297353CC}">
              <c16:uniqueId val="{00000002-BDBB-4BEF-98C9-6028DD059014}"/>
            </c:ext>
          </c:extLst>
        </c:ser>
        <c:ser>
          <c:idx val="3"/>
          <c:order val="3"/>
          <c:tx>
            <c:strRef>
              <c:f>Sheet1!$A$7</c:f>
              <c:strCache>
                <c:ptCount val="1"/>
                <c:pt idx="0">
                  <c:v>Substantial risk for the possibility of substantial gain</c:v>
                </c:pt>
              </c:strCache>
            </c:strRef>
          </c:tx>
          <c:spPr>
            <a:solidFill>
              <a:srgbClr val="ED8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Sheet1!$B$3:$I$3</c:f>
              <c:strCache>
                <c:ptCount val="8"/>
                <c:pt idx="0">
                  <c:v>All workers</c:v>
                </c:pt>
                <c:pt idx="2">
                  <c:v>Gen Z/Millennial
(20 – 40)</c:v>
                </c:pt>
                <c:pt idx="3">
                  <c:v>Gen X 
(41 – 56)</c:v>
                </c:pt>
                <c:pt idx="4">
                  <c:v>Baby Boomer 
(57 – 75)</c:v>
                </c:pt>
                <c:pt idx="6">
                  <c:v>Men</c:v>
                </c:pt>
                <c:pt idx="7">
                  <c:v>Women</c:v>
                </c:pt>
              </c:strCache>
            </c:strRef>
          </c:cat>
          <c:val>
            <c:numRef>
              <c:f>Sheet1!$B$7:$I$7</c:f>
              <c:numCache>
                <c:formatCode>General</c:formatCode>
                <c:ptCount val="8"/>
                <c:pt idx="0" formatCode="0%">
                  <c:v>0.11</c:v>
                </c:pt>
                <c:pt idx="2" formatCode="0%">
                  <c:v>0.12</c:v>
                </c:pt>
                <c:pt idx="3" formatCode="0%">
                  <c:v>0.13</c:v>
                </c:pt>
                <c:pt idx="4" formatCode="0%">
                  <c:v>0.05</c:v>
                </c:pt>
                <c:pt idx="6" formatCode="0%">
                  <c:v>0.15</c:v>
                </c:pt>
                <c:pt idx="7" formatCode="0%">
                  <c:v>0.06</c:v>
                </c:pt>
              </c:numCache>
            </c:numRef>
          </c:val>
          <c:extLst>
            <c:ext xmlns:c16="http://schemas.microsoft.com/office/drawing/2014/chart" uri="{C3380CC4-5D6E-409C-BE32-E72D297353CC}">
              <c16:uniqueId val="{00000003-BDBB-4BEF-98C9-6028DD059014}"/>
            </c:ext>
          </c:extLst>
        </c:ser>
        <c:dLbls>
          <c:dLblPos val="outEnd"/>
          <c:showLegendKey val="0"/>
          <c:showVal val="1"/>
          <c:showCatName val="0"/>
          <c:showSerName val="0"/>
          <c:showPercent val="0"/>
          <c:showBubbleSize val="0"/>
        </c:dLbls>
        <c:gapWidth val="100"/>
        <c:overlap val="-27"/>
        <c:axId val="432997664"/>
        <c:axId val="433005864"/>
      </c:barChart>
      <c:catAx>
        <c:axId val="43299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33005864"/>
        <c:crosses val="autoZero"/>
        <c:auto val="1"/>
        <c:lblAlgn val="ctr"/>
        <c:lblOffset val="100"/>
        <c:noMultiLvlLbl val="0"/>
      </c:catAx>
      <c:valAx>
        <c:axId val="433005864"/>
        <c:scaling>
          <c:orientation val="minMax"/>
        </c:scaling>
        <c:delete val="1"/>
        <c:axPos val="l"/>
        <c:numFmt formatCode="0%" sourceLinked="1"/>
        <c:majorTickMark val="none"/>
        <c:minorTickMark val="none"/>
        <c:tickLblPos val="nextTo"/>
        <c:crossAx val="432997664"/>
        <c:crosses val="autoZero"/>
        <c:crossBetween val="between"/>
      </c:valAx>
      <c:spPr>
        <a:noFill/>
        <a:ln>
          <a:noFill/>
        </a:ln>
        <a:effectLst/>
      </c:spPr>
    </c:plotArea>
    <c:legend>
      <c:legendPos val="t"/>
      <c:layout>
        <c:manualLayout>
          <c:xMode val="edge"/>
          <c:yMode val="edge"/>
          <c:x val="1.0334335007789247E-2"/>
          <c:y val="9.8674937057940185E-2"/>
          <c:w val="0.98349900596421447"/>
          <c:h val="7.38404053659959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59772977095814E-2"/>
          <c:y val="0.14753608923884515"/>
          <c:w val="0.89777071135338848"/>
          <c:h val="0.81079724409448817"/>
        </c:manualLayout>
      </c:layout>
      <c:barChart>
        <c:barDir val="bar"/>
        <c:grouping val="stacked"/>
        <c:varyColors val="0"/>
        <c:ser>
          <c:idx val="0"/>
          <c:order val="0"/>
          <c:tx>
            <c:strRef>
              <c:f>Sheet1!$B$4</c:f>
              <c:strCache>
                <c:ptCount val="1"/>
                <c:pt idx="0">
                  <c:v>1</c:v>
                </c:pt>
              </c:strCache>
            </c:strRef>
          </c:tx>
          <c:spPr>
            <a:solidFill>
              <a:srgbClr val="ED8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Sheet1!$C$3:$J$3</c:f>
              <c:strCache>
                <c:ptCount val="8"/>
                <c:pt idx="0">
                  <c:v>All workers</c:v>
                </c:pt>
                <c:pt idx="2">
                  <c:v>Gen Z / 
Millennial
(20 – 40)</c:v>
                </c:pt>
                <c:pt idx="3">
                  <c:v>Gen X 
(41 – 56)</c:v>
                </c:pt>
                <c:pt idx="4">
                  <c:v>Baby Boomer 
(57 – 75)</c:v>
                </c:pt>
                <c:pt idx="6">
                  <c:v>Men</c:v>
                </c:pt>
                <c:pt idx="7">
                  <c:v>Women</c:v>
                </c:pt>
              </c:strCache>
            </c:strRef>
          </c:cat>
          <c:val>
            <c:numRef>
              <c:f>Sheet1!$C$4:$J$4</c:f>
              <c:numCache>
                <c:formatCode>General</c:formatCode>
                <c:ptCount val="8"/>
                <c:pt idx="0" formatCode="0%">
                  <c:v>0.05</c:v>
                </c:pt>
                <c:pt idx="2" formatCode="0%">
                  <c:v>0.06</c:v>
                </c:pt>
                <c:pt idx="3" formatCode="0%">
                  <c:v>0.06</c:v>
                </c:pt>
                <c:pt idx="4" formatCode="0%">
                  <c:v>0.03</c:v>
                </c:pt>
                <c:pt idx="6" formatCode="0%">
                  <c:v>0.04</c:v>
                </c:pt>
                <c:pt idx="7" formatCode="0%">
                  <c:v>7.0000000000000007E-2</c:v>
                </c:pt>
              </c:numCache>
            </c:numRef>
          </c:val>
          <c:extLst>
            <c:ext xmlns:c16="http://schemas.microsoft.com/office/drawing/2014/chart" uri="{C3380CC4-5D6E-409C-BE32-E72D297353CC}">
              <c16:uniqueId val="{00000000-7D2E-4533-85AF-274B8B5059C6}"/>
            </c:ext>
          </c:extLst>
        </c:ser>
        <c:ser>
          <c:idx val="1"/>
          <c:order val="1"/>
          <c:tx>
            <c:strRef>
              <c:f>Sheet1!$B$5</c:f>
              <c:strCache>
                <c:ptCount val="1"/>
                <c:pt idx="0">
                  <c:v>2</c:v>
                </c:pt>
              </c:strCache>
            </c:strRef>
          </c:tx>
          <c:spPr>
            <a:solidFill>
              <a:srgbClr val="DA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Sheet1!$C$3:$J$3</c:f>
              <c:strCache>
                <c:ptCount val="8"/>
                <c:pt idx="0">
                  <c:v>All workers</c:v>
                </c:pt>
                <c:pt idx="2">
                  <c:v>Gen Z / 
Millennial
(20 – 40)</c:v>
                </c:pt>
                <c:pt idx="3">
                  <c:v>Gen X 
(41 – 56)</c:v>
                </c:pt>
                <c:pt idx="4">
                  <c:v>Baby Boomer 
(57 – 75)</c:v>
                </c:pt>
                <c:pt idx="6">
                  <c:v>Men</c:v>
                </c:pt>
                <c:pt idx="7">
                  <c:v>Women</c:v>
                </c:pt>
              </c:strCache>
            </c:strRef>
          </c:cat>
          <c:val>
            <c:numRef>
              <c:f>Sheet1!$C$5:$J$5</c:f>
              <c:numCache>
                <c:formatCode>General</c:formatCode>
                <c:ptCount val="8"/>
                <c:pt idx="0" formatCode="0%">
                  <c:v>0.17</c:v>
                </c:pt>
                <c:pt idx="2" formatCode="0%">
                  <c:v>0.19</c:v>
                </c:pt>
                <c:pt idx="3" formatCode="0%">
                  <c:v>0.16</c:v>
                </c:pt>
                <c:pt idx="4" formatCode="0%">
                  <c:v>0.13</c:v>
                </c:pt>
                <c:pt idx="6" formatCode="0%">
                  <c:v>0.11</c:v>
                </c:pt>
                <c:pt idx="7" formatCode="0%">
                  <c:v>0.24</c:v>
                </c:pt>
              </c:numCache>
            </c:numRef>
          </c:val>
          <c:extLst>
            <c:ext xmlns:c16="http://schemas.microsoft.com/office/drawing/2014/chart" uri="{C3380CC4-5D6E-409C-BE32-E72D297353CC}">
              <c16:uniqueId val="{00000001-7D2E-4533-85AF-274B8B5059C6}"/>
            </c:ext>
          </c:extLst>
        </c:ser>
        <c:ser>
          <c:idx val="2"/>
          <c:order val="2"/>
          <c:tx>
            <c:strRef>
              <c:f>Sheet1!$B$6</c:f>
              <c:strCache>
                <c:ptCount val="1"/>
                <c:pt idx="0">
                  <c:v>3</c:v>
                </c:pt>
              </c:strCache>
            </c:strRef>
          </c:tx>
          <c:spPr>
            <a:solidFill>
              <a:srgbClr val="4E45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Sheet1!$C$3:$J$3</c:f>
              <c:strCache>
                <c:ptCount val="8"/>
                <c:pt idx="0">
                  <c:v>All workers</c:v>
                </c:pt>
                <c:pt idx="2">
                  <c:v>Gen Z / 
Millennial
(20 – 40)</c:v>
                </c:pt>
                <c:pt idx="3">
                  <c:v>Gen X 
(41 – 56)</c:v>
                </c:pt>
                <c:pt idx="4">
                  <c:v>Baby Boomer 
(57 – 75)</c:v>
                </c:pt>
                <c:pt idx="6">
                  <c:v>Men</c:v>
                </c:pt>
                <c:pt idx="7">
                  <c:v>Women</c:v>
                </c:pt>
              </c:strCache>
            </c:strRef>
          </c:cat>
          <c:val>
            <c:numRef>
              <c:f>Sheet1!$C$6:$J$6</c:f>
              <c:numCache>
                <c:formatCode>General</c:formatCode>
                <c:ptCount val="8"/>
                <c:pt idx="0" formatCode="0%">
                  <c:v>0.1</c:v>
                </c:pt>
                <c:pt idx="2" formatCode="0%">
                  <c:v>0.1</c:v>
                </c:pt>
                <c:pt idx="3" formatCode="0%">
                  <c:v>0.1</c:v>
                </c:pt>
                <c:pt idx="4" formatCode="0%">
                  <c:v>0.11</c:v>
                </c:pt>
                <c:pt idx="6" formatCode="0%">
                  <c:v>7.0000000000000007E-2</c:v>
                </c:pt>
                <c:pt idx="7" formatCode="0%">
                  <c:v>0.14000000000000001</c:v>
                </c:pt>
              </c:numCache>
            </c:numRef>
          </c:val>
          <c:extLst>
            <c:ext xmlns:c16="http://schemas.microsoft.com/office/drawing/2014/chart" uri="{C3380CC4-5D6E-409C-BE32-E72D297353CC}">
              <c16:uniqueId val="{00000002-7D2E-4533-85AF-274B8B5059C6}"/>
            </c:ext>
          </c:extLst>
        </c:ser>
        <c:ser>
          <c:idx val="3"/>
          <c:order val="3"/>
          <c:tx>
            <c:strRef>
              <c:f>Sheet1!$B$7</c:f>
              <c:strCache>
                <c:ptCount val="1"/>
                <c:pt idx="0">
                  <c:v>4</c:v>
                </c:pt>
              </c:strCache>
            </c:strRef>
          </c:tx>
          <c:spPr>
            <a:solidFill>
              <a:srgbClr val="9991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Sheet1!$C$3:$J$3</c:f>
              <c:strCache>
                <c:ptCount val="8"/>
                <c:pt idx="0">
                  <c:v>All workers</c:v>
                </c:pt>
                <c:pt idx="2">
                  <c:v>Gen Z / 
Millennial
(20 – 40)</c:v>
                </c:pt>
                <c:pt idx="3">
                  <c:v>Gen X 
(41 – 56)</c:v>
                </c:pt>
                <c:pt idx="4">
                  <c:v>Baby Boomer 
(57 – 75)</c:v>
                </c:pt>
                <c:pt idx="6">
                  <c:v>Men</c:v>
                </c:pt>
                <c:pt idx="7">
                  <c:v>Women</c:v>
                </c:pt>
              </c:strCache>
            </c:strRef>
          </c:cat>
          <c:val>
            <c:numRef>
              <c:f>Sheet1!$C$7:$J$7</c:f>
              <c:numCache>
                <c:formatCode>General</c:formatCode>
                <c:ptCount val="8"/>
                <c:pt idx="0" formatCode="0%">
                  <c:v>0.26</c:v>
                </c:pt>
                <c:pt idx="2" formatCode="0%">
                  <c:v>0.24</c:v>
                </c:pt>
                <c:pt idx="3" formatCode="0%">
                  <c:v>0.27</c:v>
                </c:pt>
                <c:pt idx="4" formatCode="0%">
                  <c:v>0.28000000000000003</c:v>
                </c:pt>
                <c:pt idx="6" formatCode="0%">
                  <c:v>0.25</c:v>
                </c:pt>
                <c:pt idx="7" formatCode="0%">
                  <c:v>0.27</c:v>
                </c:pt>
              </c:numCache>
            </c:numRef>
          </c:val>
          <c:extLst>
            <c:ext xmlns:c16="http://schemas.microsoft.com/office/drawing/2014/chart" uri="{C3380CC4-5D6E-409C-BE32-E72D297353CC}">
              <c16:uniqueId val="{00000003-7D2E-4533-85AF-274B8B5059C6}"/>
            </c:ext>
          </c:extLst>
        </c:ser>
        <c:ser>
          <c:idx val="4"/>
          <c:order val="4"/>
          <c:tx>
            <c:strRef>
              <c:f>Sheet1!$B$8</c:f>
              <c:strCache>
                <c:ptCount val="1"/>
                <c:pt idx="0">
                  <c:v>5</c:v>
                </c:pt>
              </c:strCache>
            </c:strRef>
          </c:tx>
          <c:spPr>
            <a:solidFill>
              <a:srgbClr val="4298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Sheet1!$C$3:$J$3</c:f>
              <c:strCache>
                <c:ptCount val="8"/>
                <c:pt idx="0">
                  <c:v>All workers</c:v>
                </c:pt>
                <c:pt idx="2">
                  <c:v>Gen Z / 
Millennial
(20 – 40)</c:v>
                </c:pt>
                <c:pt idx="3">
                  <c:v>Gen X 
(41 – 56)</c:v>
                </c:pt>
                <c:pt idx="4">
                  <c:v>Baby Boomer 
(57 – 75)</c:v>
                </c:pt>
                <c:pt idx="6">
                  <c:v>Men</c:v>
                </c:pt>
                <c:pt idx="7">
                  <c:v>Women</c:v>
                </c:pt>
              </c:strCache>
            </c:strRef>
          </c:cat>
          <c:val>
            <c:numRef>
              <c:f>Sheet1!$C$8:$J$8</c:f>
              <c:numCache>
                <c:formatCode>General</c:formatCode>
                <c:ptCount val="8"/>
                <c:pt idx="0" formatCode="0%">
                  <c:v>0.26</c:v>
                </c:pt>
                <c:pt idx="2" formatCode="0%">
                  <c:v>0.26</c:v>
                </c:pt>
                <c:pt idx="3" formatCode="0%">
                  <c:v>0.26</c:v>
                </c:pt>
                <c:pt idx="4" formatCode="0%">
                  <c:v>0.26</c:v>
                </c:pt>
                <c:pt idx="6" formatCode="0%">
                  <c:v>0.31</c:v>
                </c:pt>
                <c:pt idx="7" formatCode="0%">
                  <c:v>0.19</c:v>
                </c:pt>
              </c:numCache>
            </c:numRef>
          </c:val>
          <c:extLst>
            <c:ext xmlns:c16="http://schemas.microsoft.com/office/drawing/2014/chart" uri="{C3380CC4-5D6E-409C-BE32-E72D297353CC}">
              <c16:uniqueId val="{00000004-7D2E-4533-85AF-274B8B5059C6}"/>
            </c:ext>
          </c:extLst>
        </c:ser>
        <c:ser>
          <c:idx val="5"/>
          <c:order val="5"/>
          <c:tx>
            <c:strRef>
              <c:f>Sheet1!$B$9</c:f>
              <c:strCache>
                <c:ptCount val="1"/>
                <c:pt idx="0">
                  <c:v>6</c:v>
                </c:pt>
              </c:strCache>
            </c:strRef>
          </c:tx>
          <c:spPr>
            <a:solidFill>
              <a:srgbClr val="005F9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Sheet1!$C$3:$J$3</c:f>
              <c:strCache>
                <c:ptCount val="8"/>
                <c:pt idx="0">
                  <c:v>All workers</c:v>
                </c:pt>
                <c:pt idx="2">
                  <c:v>Gen Z / 
Millennial
(20 – 40)</c:v>
                </c:pt>
                <c:pt idx="3">
                  <c:v>Gen X 
(41 – 56)</c:v>
                </c:pt>
                <c:pt idx="4">
                  <c:v>Baby Boomer 
(57 – 75)</c:v>
                </c:pt>
                <c:pt idx="6">
                  <c:v>Men</c:v>
                </c:pt>
                <c:pt idx="7">
                  <c:v>Women</c:v>
                </c:pt>
              </c:strCache>
            </c:strRef>
          </c:cat>
          <c:val>
            <c:numRef>
              <c:f>Sheet1!$C$9:$J$9</c:f>
              <c:numCache>
                <c:formatCode>General</c:formatCode>
                <c:ptCount val="8"/>
                <c:pt idx="0" formatCode="0%">
                  <c:v>0.16</c:v>
                </c:pt>
                <c:pt idx="2" formatCode="0%">
                  <c:v>0.15</c:v>
                </c:pt>
                <c:pt idx="3" formatCode="0%">
                  <c:v>0.15</c:v>
                </c:pt>
                <c:pt idx="4" formatCode="0%">
                  <c:v>0.19</c:v>
                </c:pt>
                <c:pt idx="6" formatCode="0%">
                  <c:v>0.22</c:v>
                </c:pt>
                <c:pt idx="7" formatCode="0%">
                  <c:v>0.09</c:v>
                </c:pt>
              </c:numCache>
            </c:numRef>
          </c:val>
          <c:extLst>
            <c:ext xmlns:c16="http://schemas.microsoft.com/office/drawing/2014/chart" uri="{C3380CC4-5D6E-409C-BE32-E72D297353CC}">
              <c16:uniqueId val="{00000005-7D2E-4533-85AF-274B8B5059C6}"/>
            </c:ext>
          </c:extLst>
        </c:ser>
        <c:dLbls>
          <c:dLblPos val="ctr"/>
          <c:showLegendKey val="0"/>
          <c:showVal val="1"/>
          <c:showCatName val="0"/>
          <c:showSerName val="0"/>
          <c:showPercent val="0"/>
          <c:showBubbleSize val="0"/>
        </c:dLbls>
        <c:gapWidth val="50"/>
        <c:overlap val="100"/>
        <c:axId val="280544896"/>
        <c:axId val="280542928"/>
      </c:barChart>
      <c:catAx>
        <c:axId val="280544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80542928"/>
        <c:crosses val="autoZero"/>
        <c:auto val="1"/>
        <c:lblAlgn val="ctr"/>
        <c:lblOffset val="100"/>
        <c:noMultiLvlLbl val="0"/>
      </c:catAx>
      <c:valAx>
        <c:axId val="280542928"/>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0544896"/>
        <c:crosses val="autoZero"/>
        <c:crossBetween val="between"/>
      </c:valAx>
      <c:spPr>
        <a:noFill/>
        <a:ln>
          <a:noFill/>
        </a:ln>
        <a:effectLst/>
      </c:spPr>
    </c:plotArea>
    <c:legend>
      <c:legendPos val="t"/>
      <c:layout>
        <c:manualLayout>
          <c:xMode val="edge"/>
          <c:yMode val="edge"/>
          <c:x val="0"/>
          <c:y val="0.10549391553328562"/>
          <c:w val="0.93250207506113014"/>
          <c:h val="5.890868904544826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86480886190791"/>
          <c:y val="0.17880440753664448"/>
          <c:w val="0.86448796496455016"/>
          <c:h val="0.78473839678633861"/>
        </c:manualLayout>
      </c:layout>
      <c:barChart>
        <c:barDir val="bar"/>
        <c:grouping val="percentStacked"/>
        <c:varyColors val="0"/>
        <c:ser>
          <c:idx val="0"/>
          <c:order val="0"/>
          <c:tx>
            <c:strRef>
              <c:f>'PT12'!$B$4</c:f>
              <c:strCache>
                <c:ptCount val="1"/>
                <c:pt idx="0">
                  <c:v>1</c:v>
                </c:pt>
              </c:strCache>
            </c:strRef>
          </c:tx>
          <c:spPr>
            <a:solidFill>
              <a:srgbClr val="4E45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'PT12'!$C$3:$J$3</c:f>
              <c:strCache>
                <c:ptCount val="8"/>
                <c:pt idx="0">
                  <c:v>All workers</c:v>
                </c:pt>
                <c:pt idx="2">
                  <c:v>Gen Z/Millennial
(20 – 40)</c:v>
                </c:pt>
                <c:pt idx="3">
                  <c:v>Gen X 
(41 – 56)</c:v>
                </c:pt>
                <c:pt idx="4">
                  <c:v>Baby Boomer 
(57 – 75)</c:v>
                </c:pt>
                <c:pt idx="6">
                  <c:v>Men</c:v>
                </c:pt>
                <c:pt idx="7">
                  <c:v>Women</c:v>
                </c:pt>
              </c:strCache>
            </c:strRef>
          </c:cat>
          <c:val>
            <c:numRef>
              <c:f>'PT12'!$C$4:$J$4</c:f>
              <c:numCache>
                <c:formatCode>General</c:formatCode>
                <c:ptCount val="8"/>
                <c:pt idx="0" formatCode="0%">
                  <c:v>0.08</c:v>
                </c:pt>
                <c:pt idx="2" formatCode="0%">
                  <c:v>0.05</c:v>
                </c:pt>
                <c:pt idx="3" formatCode="0%">
                  <c:v>0.09</c:v>
                </c:pt>
                <c:pt idx="4" formatCode="0%">
                  <c:v>0.13</c:v>
                </c:pt>
                <c:pt idx="6" formatCode="0%">
                  <c:v>0.1</c:v>
                </c:pt>
                <c:pt idx="7" formatCode="0%">
                  <c:v>0.06</c:v>
                </c:pt>
              </c:numCache>
            </c:numRef>
          </c:val>
          <c:extLst>
            <c:ext xmlns:c16="http://schemas.microsoft.com/office/drawing/2014/chart" uri="{C3380CC4-5D6E-409C-BE32-E72D297353CC}">
              <c16:uniqueId val="{00000000-1BF5-42C5-BB95-8D84BC8BD3AB}"/>
            </c:ext>
          </c:extLst>
        </c:ser>
        <c:ser>
          <c:idx val="1"/>
          <c:order val="1"/>
          <c:tx>
            <c:strRef>
              <c:f>'PT12'!$B$5</c:f>
              <c:strCache>
                <c:ptCount val="1"/>
                <c:pt idx="0">
                  <c:v>2</c:v>
                </c:pt>
              </c:strCache>
            </c:strRef>
          </c:tx>
          <c:spPr>
            <a:solidFill>
              <a:srgbClr val="9991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'PT12'!$C$3:$J$3</c:f>
              <c:strCache>
                <c:ptCount val="8"/>
                <c:pt idx="0">
                  <c:v>All workers</c:v>
                </c:pt>
                <c:pt idx="2">
                  <c:v>Gen Z/Millennial
(20 – 40)</c:v>
                </c:pt>
                <c:pt idx="3">
                  <c:v>Gen X 
(41 – 56)</c:v>
                </c:pt>
                <c:pt idx="4">
                  <c:v>Baby Boomer 
(57 – 75)</c:v>
                </c:pt>
                <c:pt idx="6">
                  <c:v>Men</c:v>
                </c:pt>
                <c:pt idx="7">
                  <c:v>Women</c:v>
                </c:pt>
              </c:strCache>
            </c:strRef>
          </c:cat>
          <c:val>
            <c:numRef>
              <c:f>'PT12'!$C$5:$J$5</c:f>
              <c:numCache>
                <c:formatCode>General</c:formatCode>
                <c:ptCount val="8"/>
                <c:pt idx="0" formatCode="0%">
                  <c:v>0.06</c:v>
                </c:pt>
                <c:pt idx="2" formatCode="0%">
                  <c:v>0.03</c:v>
                </c:pt>
                <c:pt idx="3" formatCode="0%">
                  <c:v>0.04</c:v>
                </c:pt>
                <c:pt idx="4" formatCode="0%">
                  <c:v>0.2</c:v>
                </c:pt>
                <c:pt idx="6" formatCode="0%">
                  <c:v>0.09</c:v>
                </c:pt>
                <c:pt idx="7" formatCode="0%">
                  <c:v>0.04</c:v>
                </c:pt>
              </c:numCache>
            </c:numRef>
          </c:val>
          <c:extLst>
            <c:ext xmlns:c16="http://schemas.microsoft.com/office/drawing/2014/chart" uri="{C3380CC4-5D6E-409C-BE32-E72D297353CC}">
              <c16:uniqueId val="{00000001-1BF5-42C5-BB95-8D84BC8BD3AB}"/>
            </c:ext>
          </c:extLst>
        </c:ser>
        <c:ser>
          <c:idx val="2"/>
          <c:order val="2"/>
          <c:tx>
            <c:strRef>
              <c:f>'PT12'!$B$6</c:f>
              <c:strCache>
                <c:ptCount val="1"/>
                <c:pt idx="0">
                  <c:v>3</c:v>
                </c:pt>
              </c:strCache>
            </c:strRef>
          </c:tx>
          <c:spPr>
            <a:solidFill>
              <a:srgbClr val="885C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'PT12'!$C$3:$J$3</c:f>
              <c:strCache>
                <c:ptCount val="8"/>
                <c:pt idx="0">
                  <c:v>All workers</c:v>
                </c:pt>
                <c:pt idx="2">
                  <c:v>Gen Z/Millennial
(20 – 40)</c:v>
                </c:pt>
                <c:pt idx="3">
                  <c:v>Gen X 
(41 – 56)</c:v>
                </c:pt>
                <c:pt idx="4">
                  <c:v>Baby Boomer 
(57 – 75)</c:v>
                </c:pt>
                <c:pt idx="6">
                  <c:v>Men</c:v>
                </c:pt>
                <c:pt idx="7">
                  <c:v>Women</c:v>
                </c:pt>
              </c:strCache>
            </c:strRef>
          </c:cat>
          <c:val>
            <c:numRef>
              <c:f>'PT12'!$C$6:$J$6</c:f>
              <c:numCache>
                <c:formatCode>General</c:formatCode>
                <c:ptCount val="8"/>
                <c:pt idx="0" formatCode="0%">
                  <c:v>0.12</c:v>
                </c:pt>
                <c:pt idx="2" formatCode="0%">
                  <c:v>0.11</c:v>
                </c:pt>
                <c:pt idx="3" formatCode="0%">
                  <c:v>0.14000000000000001</c:v>
                </c:pt>
                <c:pt idx="4" formatCode="0%">
                  <c:v>0.13</c:v>
                </c:pt>
                <c:pt idx="6" formatCode="0%">
                  <c:v>0.14000000000000001</c:v>
                </c:pt>
                <c:pt idx="7" formatCode="0%">
                  <c:v>0.11</c:v>
                </c:pt>
              </c:numCache>
            </c:numRef>
          </c:val>
          <c:extLst>
            <c:ext xmlns:c16="http://schemas.microsoft.com/office/drawing/2014/chart" uri="{C3380CC4-5D6E-409C-BE32-E72D297353CC}">
              <c16:uniqueId val="{00000002-1BF5-42C5-BB95-8D84BC8BD3AB}"/>
            </c:ext>
          </c:extLst>
        </c:ser>
        <c:ser>
          <c:idx val="3"/>
          <c:order val="3"/>
          <c:tx>
            <c:strRef>
              <c:f>'PT12'!$B$7</c:f>
              <c:strCache>
                <c:ptCount val="1"/>
                <c:pt idx="0">
                  <c:v>4</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'PT12'!$C$3:$J$3</c:f>
              <c:strCache>
                <c:ptCount val="8"/>
                <c:pt idx="0">
                  <c:v>All workers</c:v>
                </c:pt>
                <c:pt idx="2">
                  <c:v>Gen Z/Millennial
(20 – 40)</c:v>
                </c:pt>
                <c:pt idx="3">
                  <c:v>Gen X 
(41 – 56)</c:v>
                </c:pt>
                <c:pt idx="4">
                  <c:v>Baby Boomer 
(57 – 75)</c:v>
                </c:pt>
                <c:pt idx="6">
                  <c:v>Men</c:v>
                </c:pt>
                <c:pt idx="7">
                  <c:v>Women</c:v>
                </c:pt>
              </c:strCache>
            </c:strRef>
          </c:cat>
          <c:val>
            <c:numRef>
              <c:f>'PT12'!$C$7:$J$7</c:f>
              <c:numCache>
                <c:formatCode>General</c:formatCode>
                <c:ptCount val="8"/>
                <c:pt idx="0" formatCode="0%">
                  <c:v>0.09</c:v>
                </c:pt>
                <c:pt idx="2" formatCode="0%">
                  <c:v>0.1</c:v>
                </c:pt>
                <c:pt idx="3" formatCode="0%">
                  <c:v>7.0000000000000007E-2</c:v>
                </c:pt>
                <c:pt idx="4" formatCode="0%">
                  <c:v>0.09</c:v>
                </c:pt>
                <c:pt idx="6" formatCode="0%">
                  <c:v>0.1</c:v>
                </c:pt>
                <c:pt idx="7" formatCode="0%">
                  <c:v>7.0000000000000007E-2</c:v>
                </c:pt>
              </c:numCache>
            </c:numRef>
          </c:val>
          <c:extLst>
            <c:ext xmlns:c16="http://schemas.microsoft.com/office/drawing/2014/chart" uri="{C3380CC4-5D6E-409C-BE32-E72D297353CC}">
              <c16:uniqueId val="{00000003-1BF5-42C5-BB95-8D84BC8BD3AB}"/>
            </c:ext>
          </c:extLst>
        </c:ser>
        <c:ser>
          <c:idx val="4"/>
          <c:order val="4"/>
          <c:tx>
            <c:strRef>
              <c:f>'PT12'!$B$8</c:f>
              <c:strCache>
                <c:ptCount val="1"/>
                <c:pt idx="0">
                  <c:v>5</c:v>
                </c:pt>
              </c:strCache>
            </c:strRef>
          </c:tx>
          <c:spPr>
            <a:solidFill>
              <a:srgbClr val="005F9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'PT12'!$C$3:$J$3</c:f>
              <c:strCache>
                <c:ptCount val="8"/>
                <c:pt idx="0">
                  <c:v>All workers</c:v>
                </c:pt>
                <c:pt idx="2">
                  <c:v>Gen Z/Millennial
(20 – 40)</c:v>
                </c:pt>
                <c:pt idx="3">
                  <c:v>Gen X 
(41 – 56)</c:v>
                </c:pt>
                <c:pt idx="4">
                  <c:v>Baby Boomer 
(57 – 75)</c:v>
                </c:pt>
                <c:pt idx="6">
                  <c:v>Men</c:v>
                </c:pt>
                <c:pt idx="7">
                  <c:v>Women</c:v>
                </c:pt>
              </c:strCache>
            </c:strRef>
          </c:cat>
          <c:val>
            <c:numRef>
              <c:f>'PT12'!$C$8:$J$8</c:f>
              <c:numCache>
                <c:formatCode>General</c:formatCode>
                <c:ptCount val="8"/>
                <c:pt idx="0" formatCode="0%">
                  <c:v>0.13</c:v>
                </c:pt>
                <c:pt idx="2" formatCode="0%">
                  <c:v>0.11</c:v>
                </c:pt>
                <c:pt idx="3" formatCode="0%">
                  <c:v>0.16</c:v>
                </c:pt>
                <c:pt idx="4" formatCode="0%">
                  <c:v>0.1</c:v>
                </c:pt>
                <c:pt idx="6" formatCode="0%">
                  <c:v>0.12</c:v>
                </c:pt>
                <c:pt idx="7" formatCode="0%">
                  <c:v>0.14000000000000001</c:v>
                </c:pt>
              </c:numCache>
            </c:numRef>
          </c:val>
          <c:extLst>
            <c:ext xmlns:c16="http://schemas.microsoft.com/office/drawing/2014/chart" uri="{C3380CC4-5D6E-409C-BE32-E72D297353CC}">
              <c16:uniqueId val="{00000004-1BF5-42C5-BB95-8D84BC8BD3AB}"/>
            </c:ext>
          </c:extLst>
        </c:ser>
        <c:ser>
          <c:idx val="5"/>
          <c:order val="5"/>
          <c:tx>
            <c:strRef>
              <c:f>'PT12'!$B$9</c:f>
              <c:strCache>
                <c:ptCount val="1"/>
                <c:pt idx="0">
                  <c:v>6</c:v>
                </c:pt>
              </c:strCache>
            </c:strRef>
          </c:tx>
          <c:spPr>
            <a:solidFill>
              <a:srgbClr val="51B9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'PT12'!$C$3:$J$3</c:f>
              <c:strCache>
                <c:ptCount val="8"/>
                <c:pt idx="0">
                  <c:v>All workers</c:v>
                </c:pt>
                <c:pt idx="2">
                  <c:v>Gen Z/Millennial
(20 – 40)</c:v>
                </c:pt>
                <c:pt idx="3">
                  <c:v>Gen X 
(41 – 56)</c:v>
                </c:pt>
                <c:pt idx="4">
                  <c:v>Baby Boomer 
(57 – 75)</c:v>
                </c:pt>
                <c:pt idx="6">
                  <c:v>Men</c:v>
                </c:pt>
                <c:pt idx="7">
                  <c:v>Women</c:v>
                </c:pt>
              </c:strCache>
            </c:strRef>
          </c:cat>
          <c:val>
            <c:numRef>
              <c:f>'PT12'!$C$9:$J$9</c:f>
              <c:numCache>
                <c:formatCode>General</c:formatCode>
                <c:ptCount val="8"/>
                <c:pt idx="0" formatCode="0%">
                  <c:v>0.12</c:v>
                </c:pt>
                <c:pt idx="2" formatCode="0%">
                  <c:v>0.14000000000000001</c:v>
                </c:pt>
                <c:pt idx="3" formatCode="0%">
                  <c:v>0.12</c:v>
                </c:pt>
                <c:pt idx="4" formatCode="0%">
                  <c:v>0.06</c:v>
                </c:pt>
                <c:pt idx="6" formatCode="0%">
                  <c:v>0.11</c:v>
                </c:pt>
                <c:pt idx="7" formatCode="0%">
                  <c:v>0.14000000000000001</c:v>
                </c:pt>
              </c:numCache>
            </c:numRef>
          </c:val>
          <c:extLst>
            <c:ext xmlns:c16="http://schemas.microsoft.com/office/drawing/2014/chart" uri="{C3380CC4-5D6E-409C-BE32-E72D297353CC}">
              <c16:uniqueId val="{00000005-1BF5-42C5-BB95-8D84BC8BD3AB}"/>
            </c:ext>
          </c:extLst>
        </c:ser>
        <c:ser>
          <c:idx val="6"/>
          <c:order val="6"/>
          <c:tx>
            <c:strRef>
              <c:f>'PT12'!$B$10</c:f>
              <c:strCache>
                <c:ptCount val="1"/>
                <c:pt idx="0">
                  <c:v>7</c:v>
                </c:pt>
              </c:strCache>
            </c:strRef>
          </c:tx>
          <c:spPr>
            <a:solidFill>
              <a:srgbClr val="0085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'PT12'!$C$3:$J$3</c:f>
              <c:strCache>
                <c:ptCount val="8"/>
                <c:pt idx="0">
                  <c:v>All workers</c:v>
                </c:pt>
                <c:pt idx="2">
                  <c:v>Gen Z/Millennial
(20 – 40)</c:v>
                </c:pt>
                <c:pt idx="3">
                  <c:v>Gen X 
(41 – 56)</c:v>
                </c:pt>
                <c:pt idx="4">
                  <c:v>Baby Boomer 
(57 – 75)</c:v>
                </c:pt>
                <c:pt idx="6">
                  <c:v>Men</c:v>
                </c:pt>
                <c:pt idx="7">
                  <c:v>Women</c:v>
                </c:pt>
              </c:strCache>
            </c:strRef>
          </c:cat>
          <c:val>
            <c:numRef>
              <c:f>'PT12'!$C$10:$J$10</c:f>
              <c:numCache>
                <c:formatCode>General</c:formatCode>
                <c:ptCount val="8"/>
                <c:pt idx="0" formatCode="0%">
                  <c:v>0.12</c:v>
                </c:pt>
                <c:pt idx="2" formatCode="0%">
                  <c:v>0.15</c:v>
                </c:pt>
                <c:pt idx="3" formatCode="0%">
                  <c:v>0.12</c:v>
                </c:pt>
                <c:pt idx="4" formatCode="0%">
                  <c:v>0.05</c:v>
                </c:pt>
                <c:pt idx="6" formatCode="0%">
                  <c:v>0.11</c:v>
                </c:pt>
                <c:pt idx="7" formatCode="0%">
                  <c:v>0.13</c:v>
                </c:pt>
              </c:numCache>
            </c:numRef>
          </c:val>
          <c:extLst>
            <c:ext xmlns:c16="http://schemas.microsoft.com/office/drawing/2014/chart" uri="{C3380CC4-5D6E-409C-BE32-E72D297353CC}">
              <c16:uniqueId val="{00000006-1BF5-42C5-BB95-8D84BC8BD3AB}"/>
            </c:ext>
          </c:extLst>
        </c:ser>
        <c:ser>
          <c:idx val="7"/>
          <c:order val="7"/>
          <c:tx>
            <c:strRef>
              <c:f>'PT12'!$B$11</c:f>
              <c:strCache>
                <c:ptCount val="1"/>
                <c:pt idx="0">
                  <c:v>8</c:v>
                </c:pt>
              </c:strCache>
            </c:strRef>
          </c:tx>
          <c:spPr>
            <a:solidFill>
              <a:srgbClr val="007B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'PT12'!$C$3:$J$3</c:f>
              <c:strCache>
                <c:ptCount val="8"/>
                <c:pt idx="0">
                  <c:v>All workers</c:v>
                </c:pt>
                <c:pt idx="2">
                  <c:v>Gen Z/Millennial
(20 – 40)</c:v>
                </c:pt>
                <c:pt idx="3">
                  <c:v>Gen X 
(41 – 56)</c:v>
                </c:pt>
                <c:pt idx="4">
                  <c:v>Baby Boomer 
(57 – 75)</c:v>
                </c:pt>
                <c:pt idx="6">
                  <c:v>Men</c:v>
                </c:pt>
                <c:pt idx="7">
                  <c:v>Women</c:v>
                </c:pt>
              </c:strCache>
            </c:strRef>
          </c:cat>
          <c:val>
            <c:numRef>
              <c:f>'PT12'!$C$11:$J$11</c:f>
              <c:numCache>
                <c:formatCode>General</c:formatCode>
                <c:ptCount val="8"/>
                <c:pt idx="0" formatCode="0%">
                  <c:v>0.08</c:v>
                </c:pt>
                <c:pt idx="2" formatCode="0%">
                  <c:v>0.1</c:v>
                </c:pt>
                <c:pt idx="3" formatCode="0%">
                  <c:v>7.0000000000000007E-2</c:v>
                </c:pt>
                <c:pt idx="4" formatCode="0%">
                  <c:v>0.04</c:v>
                </c:pt>
                <c:pt idx="6" formatCode="0%">
                  <c:v>7.0000000000000007E-2</c:v>
                </c:pt>
                <c:pt idx="7" formatCode="0%">
                  <c:v>0.09</c:v>
                </c:pt>
              </c:numCache>
            </c:numRef>
          </c:val>
          <c:extLst>
            <c:ext xmlns:c16="http://schemas.microsoft.com/office/drawing/2014/chart" uri="{C3380CC4-5D6E-409C-BE32-E72D297353CC}">
              <c16:uniqueId val="{00000007-1BF5-42C5-BB95-8D84BC8BD3AB}"/>
            </c:ext>
          </c:extLst>
        </c:ser>
        <c:ser>
          <c:idx val="8"/>
          <c:order val="8"/>
          <c:tx>
            <c:strRef>
              <c:f>'PT12'!$B$12</c:f>
              <c:strCache>
                <c:ptCount val="1"/>
                <c:pt idx="0">
                  <c:v>9</c:v>
                </c:pt>
              </c:strCache>
            </c:strRef>
          </c:tx>
          <c:spPr>
            <a:solidFill>
              <a:srgbClr val="DAAA00"/>
            </a:solidFill>
            <a:ln>
              <a:noFill/>
            </a:ln>
            <a:effectLst/>
          </c:spPr>
          <c:invertIfNegative val="0"/>
          <c:dLbls>
            <c:dLbl>
              <c:idx val="4"/>
              <c:layout>
                <c:manualLayout>
                  <c:x val="0"/>
                  <c:y val="4.6400067225294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BF5-42C5-BB95-8D84BC8BD3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'PT12'!$C$3:$J$3</c:f>
              <c:strCache>
                <c:ptCount val="8"/>
                <c:pt idx="0">
                  <c:v>All workers</c:v>
                </c:pt>
                <c:pt idx="2">
                  <c:v>Gen Z/Millennial
(20 – 40)</c:v>
                </c:pt>
                <c:pt idx="3">
                  <c:v>Gen X 
(41 – 56)</c:v>
                </c:pt>
                <c:pt idx="4">
                  <c:v>Baby Boomer 
(57 – 75)</c:v>
                </c:pt>
                <c:pt idx="6">
                  <c:v>Men</c:v>
                </c:pt>
                <c:pt idx="7">
                  <c:v>Women</c:v>
                </c:pt>
              </c:strCache>
            </c:strRef>
          </c:cat>
          <c:val>
            <c:numRef>
              <c:f>'PT12'!$C$12:$J$12</c:f>
              <c:numCache>
                <c:formatCode>General</c:formatCode>
                <c:ptCount val="8"/>
                <c:pt idx="0" formatCode="0%">
                  <c:v>0.03</c:v>
                </c:pt>
                <c:pt idx="2" formatCode="0%">
                  <c:v>0.04</c:v>
                </c:pt>
                <c:pt idx="3" formatCode="0%">
                  <c:v>0.03</c:v>
                </c:pt>
                <c:pt idx="4" formatCode="0%">
                  <c:v>0.01</c:v>
                </c:pt>
                <c:pt idx="6" formatCode="0%">
                  <c:v>0.03</c:v>
                </c:pt>
                <c:pt idx="7" formatCode="0%">
                  <c:v>0.04</c:v>
                </c:pt>
              </c:numCache>
            </c:numRef>
          </c:val>
          <c:extLst>
            <c:ext xmlns:c16="http://schemas.microsoft.com/office/drawing/2014/chart" uri="{C3380CC4-5D6E-409C-BE32-E72D297353CC}">
              <c16:uniqueId val="{00000008-1BF5-42C5-BB95-8D84BC8BD3AB}"/>
            </c:ext>
          </c:extLst>
        </c:ser>
        <c:ser>
          <c:idx val="9"/>
          <c:order val="9"/>
          <c:tx>
            <c:strRef>
              <c:f>'PT12'!$B$13</c:f>
              <c:strCache>
                <c:ptCount val="1"/>
                <c:pt idx="0">
                  <c:v>10</c:v>
                </c:pt>
              </c:strCache>
            </c:strRef>
          </c:tx>
          <c:spPr>
            <a:solidFill>
              <a:srgbClr val="ED8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'PT12'!$C$3:$J$3</c:f>
              <c:strCache>
                <c:ptCount val="8"/>
                <c:pt idx="0">
                  <c:v>All workers</c:v>
                </c:pt>
                <c:pt idx="2">
                  <c:v>Gen Z/Millennial
(20 – 40)</c:v>
                </c:pt>
                <c:pt idx="3">
                  <c:v>Gen X 
(41 – 56)</c:v>
                </c:pt>
                <c:pt idx="4">
                  <c:v>Baby Boomer 
(57 – 75)</c:v>
                </c:pt>
                <c:pt idx="6">
                  <c:v>Men</c:v>
                </c:pt>
                <c:pt idx="7">
                  <c:v>Women</c:v>
                </c:pt>
              </c:strCache>
            </c:strRef>
          </c:cat>
          <c:val>
            <c:numRef>
              <c:f>'PT12'!$C$13:$J$13</c:f>
              <c:numCache>
                <c:formatCode>General</c:formatCode>
                <c:ptCount val="8"/>
                <c:pt idx="0" formatCode="0%">
                  <c:v>7.0000000000000007E-2</c:v>
                </c:pt>
                <c:pt idx="2" formatCode="0%">
                  <c:v>0.09</c:v>
                </c:pt>
                <c:pt idx="3" formatCode="0%">
                  <c:v>7.0000000000000007E-2</c:v>
                </c:pt>
                <c:pt idx="4" formatCode="0%">
                  <c:v>0.02</c:v>
                </c:pt>
                <c:pt idx="6" formatCode="0%">
                  <c:v>0.04</c:v>
                </c:pt>
                <c:pt idx="7" formatCode="0%">
                  <c:v>0.1</c:v>
                </c:pt>
              </c:numCache>
            </c:numRef>
          </c:val>
          <c:extLst>
            <c:ext xmlns:c16="http://schemas.microsoft.com/office/drawing/2014/chart" uri="{C3380CC4-5D6E-409C-BE32-E72D297353CC}">
              <c16:uniqueId val="{00000009-1BF5-42C5-BB95-8D84BC8BD3AB}"/>
            </c:ext>
          </c:extLst>
        </c:ser>
        <c:dLbls>
          <c:dLblPos val="ctr"/>
          <c:showLegendKey val="0"/>
          <c:showVal val="1"/>
          <c:showCatName val="0"/>
          <c:showSerName val="0"/>
          <c:showPercent val="0"/>
          <c:showBubbleSize val="0"/>
        </c:dLbls>
        <c:gapWidth val="50"/>
        <c:overlap val="100"/>
        <c:axId val="433005208"/>
        <c:axId val="433005536"/>
      </c:barChart>
      <c:catAx>
        <c:axId val="4330052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33005536"/>
        <c:crosses val="autoZero"/>
        <c:auto val="1"/>
        <c:lblAlgn val="ctr"/>
        <c:lblOffset val="100"/>
        <c:noMultiLvlLbl val="0"/>
      </c:catAx>
      <c:valAx>
        <c:axId val="43300553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33005208"/>
        <c:crosses val="autoZero"/>
        <c:crossBetween val="between"/>
      </c:valAx>
      <c:spPr>
        <a:noFill/>
        <a:ln>
          <a:noFill/>
        </a:ln>
        <a:effectLst/>
      </c:spPr>
    </c:plotArea>
    <c:legend>
      <c:legendPos val="t"/>
      <c:layout>
        <c:manualLayout>
          <c:xMode val="edge"/>
          <c:yMode val="edge"/>
          <c:x val="9.4958052724029671E-2"/>
          <c:y val="1.8140589569160998E-2"/>
          <c:w val="0.90504194727597032"/>
          <c:h val="4.8222305545140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844581988464704"/>
          <c:y val="2.7210879053583423E-2"/>
          <c:w val="0.37812404989729076"/>
          <c:h val="0.94557824189283313"/>
        </c:manualLayout>
      </c:layout>
      <c:barChart>
        <c:barDir val="bar"/>
        <c:grouping val="clustered"/>
        <c:varyColors val="0"/>
        <c:ser>
          <c:idx val="0"/>
          <c:order val="0"/>
          <c:tx>
            <c:strRef>
              <c:f>'PT32'!$C$27</c:f>
              <c:strCache>
                <c:ptCount val="1"/>
                <c:pt idx="0">
                  <c:v>All 
workers</c:v>
                </c:pt>
              </c:strCache>
            </c:strRef>
          </c:tx>
          <c:spPr>
            <a:solidFill>
              <a:schemeClr val="accent1"/>
            </a:solidFill>
            <a:ln>
              <a:noFill/>
            </a:ln>
            <a:effectLst/>
          </c:spPr>
          <c:invertIfNegative val="0"/>
          <c:dPt>
            <c:idx val="0"/>
            <c:invertIfNegative val="0"/>
            <c:bubble3D val="0"/>
            <c:spPr>
              <a:solidFill>
                <a:srgbClr val="008145"/>
              </a:solidFill>
              <a:ln>
                <a:noFill/>
              </a:ln>
              <a:effectLst/>
            </c:spPr>
            <c:extLst>
              <c:ext xmlns:c16="http://schemas.microsoft.com/office/drawing/2014/chart" uri="{C3380CC4-5D6E-409C-BE32-E72D297353CC}">
                <c16:uniqueId val="{00000001-C4E4-4570-863E-DFEEC258CCA0}"/>
              </c:ext>
            </c:extLst>
          </c:dPt>
          <c:dPt>
            <c:idx val="2"/>
            <c:invertIfNegative val="0"/>
            <c:bubble3D val="0"/>
            <c:spPr>
              <a:solidFill>
                <a:srgbClr val="DAAA00"/>
              </a:solidFill>
              <a:ln>
                <a:noFill/>
              </a:ln>
              <a:effectLst/>
            </c:spPr>
            <c:extLst>
              <c:ext xmlns:c16="http://schemas.microsoft.com/office/drawing/2014/chart" uri="{C3380CC4-5D6E-409C-BE32-E72D297353CC}">
                <c16:uniqueId val="{00000003-C4E4-4570-863E-DFEEC258CCA0}"/>
              </c:ext>
            </c:extLst>
          </c:dPt>
          <c:dPt>
            <c:idx val="3"/>
            <c:invertIfNegative val="0"/>
            <c:bubble3D val="0"/>
            <c:spPr>
              <a:solidFill>
                <a:srgbClr val="DAAA00"/>
              </a:solidFill>
              <a:ln>
                <a:noFill/>
              </a:ln>
              <a:effectLst/>
            </c:spPr>
            <c:extLst>
              <c:ext xmlns:c16="http://schemas.microsoft.com/office/drawing/2014/chart" uri="{C3380CC4-5D6E-409C-BE32-E72D297353CC}">
                <c16:uniqueId val="{00000005-C4E4-4570-863E-DFEEC258CCA0}"/>
              </c:ext>
            </c:extLst>
          </c:dPt>
          <c:dPt>
            <c:idx val="5"/>
            <c:invertIfNegative val="0"/>
            <c:bubble3D val="0"/>
            <c:spPr>
              <a:solidFill>
                <a:srgbClr val="0B9EC1"/>
              </a:solidFill>
              <a:ln>
                <a:noFill/>
              </a:ln>
              <a:effectLst/>
            </c:spPr>
            <c:extLst>
              <c:ext xmlns:c16="http://schemas.microsoft.com/office/drawing/2014/chart" uri="{C3380CC4-5D6E-409C-BE32-E72D297353CC}">
                <c16:uniqueId val="{00000010-7C84-4912-8D86-BA97C07D7CC1}"/>
              </c:ext>
            </c:extLst>
          </c:dPt>
          <c:dPt>
            <c:idx val="6"/>
            <c:invertIfNegative val="0"/>
            <c:bubble3D val="0"/>
            <c:spPr>
              <a:solidFill>
                <a:srgbClr val="0B9EC1"/>
              </a:solidFill>
              <a:ln>
                <a:noFill/>
              </a:ln>
              <a:effectLst/>
            </c:spPr>
            <c:extLst>
              <c:ext xmlns:c16="http://schemas.microsoft.com/office/drawing/2014/chart" uri="{C3380CC4-5D6E-409C-BE32-E72D297353CC}">
                <c16:uniqueId val="{0000000F-7C84-4912-8D86-BA97C07D7CC1}"/>
              </c:ext>
            </c:extLst>
          </c:dPt>
          <c:dPt>
            <c:idx val="7"/>
            <c:invertIfNegative val="0"/>
            <c:bubble3D val="0"/>
            <c:spPr>
              <a:solidFill>
                <a:srgbClr val="0B9EC1"/>
              </a:solidFill>
              <a:ln>
                <a:noFill/>
              </a:ln>
              <a:effectLst/>
            </c:spPr>
            <c:extLst>
              <c:ext xmlns:c16="http://schemas.microsoft.com/office/drawing/2014/chart" uri="{C3380CC4-5D6E-409C-BE32-E72D297353CC}">
                <c16:uniqueId val="{0000000E-7C84-4912-8D86-BA97C07D7CC1}"/>
              </c:ext>
            </c:extLst>
          </c:dPt>
          <c:dPt>
            <c:idx val="8"/>
            <c:invertIfNegative val="0"/>
            <c:bubble3D val="0"/>
            <c:spPr>
              <a:solidFill>
                <a:srgbClr val="0B9EC1"/>
              </a:solidFill>
              <a:ln>
                <a:noFill/>
              </a:ln>
              <a:effectLst/>
            </c:spPr>
            <c:extLst>
              <c:ext xmlns:c16="http://schemas.microsoft.com/office/drawing/2014/chart" uri="{C3380CC4-5D6E-409C-BE32-E72D297353CC}">
                <c16:uniqueId val="{0000000D-7C84-4912-8D86-BA97C07D7CC1}"/>
              </c:ext>
            </c:extLst>
          </c:dPt>
          <c:dPt>
            <c:idx val="9"/>
            <c:invertIfNegative val="0"/>
            <c:bubble3D val="0"/>
            <c:spPr>
              <a:solidFill>
                <a:srgbClr val="0B9EC1"/>
              </a:solidFill>
              <a:ln>
                <a:noFill/>
              </a:ln>
              <a:effectLst/>
            </c:spPr>
            <c:extLst>
              <c:ext xmlns:c16="http://schemas.microsoft.com/office/drawing/2014/chart" uri="{C3380CC4-5D6E-409C-BE32-E72D297353CC}">
                <c16:uniqueId val="{0000000C-7C84-4912-8D86-BA97C07D7CC1}"/>
              </c:ext>
            </c:extLst>
          </c:dPt>
          <c:dPt>
            <c:idx val="10"/>
            <c:invertIfNegative val="0"/>
            <c:bubble3D val="0"/>
            <c:spPr>
              <a:solidFill>
                <a:srgbClr val="0B9EC1"/>
              </a:solidFill>
              <a:ln>
                <a:noFill/>
              </a:ln>
              <a:effectLst/>
            </c:spPr>
            <c:extLst>
              <c:ext xmlns:c16="http://schemas.microsoft.com/office/drawing/2014/chart" uri="{C3380CC4-5D6E-409C-BE32-E72D297353CC}">
                <c16:uniqueId val="{0000000B-7C84-4912-8D86-BA97C07D7CC1}"/>
              </c:ext>
            </c:extLst>
          </c:dPt>
          <c:dPt>
            <c:idx val="11"/>
            <c:invertIfNegative val="0"/>
            <c:bubble3D val="0"/>
            <c:spPr>
              <a:solidFill>
                <a:srgbClr val="0B9EC1"/>
              </a:solidFill>
              <a:ln>
                <a:noFill/>
              </a:ln>
              <a:effectLst/>
            </c:spPr>
            <c:extLst>
              <c:ext xmlns:c16="http://schemas.microsoft.com/office/drawing/2014/chart" uri="{C3380CC4-5D6E-409C-BE32-E72D297353CC}">
                <c16:uniqueId val="{0000000A-7C84-4912-8D86-BA97C07D7CC1}"/>
              </c:ext>
            </c:extLst>
          </c:dPt>
          <c:dPt>
            <c:idx val="12"/>
            <c:invertIfNegative val="0"/>
            <c:bubble3D val="0"/>
            <c:spPr>
              <a:solidFill>
                <a:srgbClr val="0B9EC1"/>
              </a:solidFill>
              <a:ln>
                <a:noFill/>
              </a:ln>
              <a:effectLst/>
            </c:spPr>
            <c:extLst>
              <c:ext xmlns:c16="http://schemas.microsoft.com/office/drawing/2014/chart" uri="{C3380CC4-5D6E-409C-BE32-E72D297353CC}">
                <c16:uniqueId val="{00000009-7C84-4912-8D86-BA97C07D7CC1}"/>
              </c:ext>
            </c:extLst>
          </c:dPt>
          <c:dPt>
            <c:idx val="13"/>
            <c:invertIfNegative val="0"/>
            <c:bubble3D val="0"/>
            <c:spPr>
              <a:solidFill>
                <a:srgbClr val="0B9EC1"/>
              </a:solidFill>
              <a:ln>
                <a:noFill/>
              </a:ln>
              <a:effectLst/>
            </c:spPr>
            <c:extLst>
              <c:ext xmlns:c16="http://schemas.microsoft.com/office/drawing/2014/chart" uri="{C3380CC4-5D6E-409C-BE32-E72D297353CC}">
                <c16:uniqueId val="{00000008-7C84-4912-8D86-BA97C07D7CC1}"/>
              </c:ext>
            </c:extLst>
          </c:dPt>
          <c:dPt>
            <c:idx val="14"/>
            <c:invertIfNegative val="0"/>
            <c:bubble3D val="0"/>
            <c:spPr>
              <a:solidFill>
                <a:srgbClr val="0B9EC1"/>
              </a:solidFill>
              <a:ln>
                <a:noFill/>
              </a:ln>
              <a:effectLst/>
            </c:spPr>
            <c:extLst>
              <c:ext xmlns:c16="http://schemas.microsoft.com/office/drawing/2014/chart" uri="{C3380CC4-5D6E-409C-BE32-E72D297353CC}">
                <c16:uniqueId val="{00000007-7C84-4912-8D86-BA97C07D7CC1}"/>
              </c:ext>
            </c:extLst>
          </c:dPt>
          <c:dPt>
            <c:idx val="15"/>
            <c:invertIfNegative val="0"/>
            <c:bubble3D val="0"/>
            <c:spPr>
              <a:solidFill>
                <a:srgbClr val="0B9EC1"/>
              </a:solidFill>
              <a:ln>
                <a:noFill/>
              </a:ln>
              <a:effectLst/>
            </c:spPr>
            <c:extLst>
              <c:ext xmlns:c16="http://schemas.microsoft.com/office/drawing/2014/chart" uri="{C3380CC4-5D6E-409C-BE32-E72D297353CC}">
                <c16:uniqueId val="{00000006-7C84-4912-8D86-BA97C07D7CC1}"/>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'PT32'!$A$28:$B$43</c:f>
              <c:multiLvlStrCache>
                <c:ptCount val="16"/>
                <c:lvl>
                  <c:pt idx="0">
                    <c:v>None of These</c:v>
                  </c:pt>
                  <c:pt idx="2">
                    <c:v>Long-Term Care Insurance</c:v>
                  </c:pt>
                  <c:pt idx="3">
                    <c:v>Cash Value Life Insurance</c:v>
                  </c:pt>
                  <c:pt idx="5">
                    <c:v>Bonds</c:v>
                  </c:pt>
                  <c:pt idx="6">
                    <c:v>Real Estate Investment Trust</c:v>
                  </c:pt>
                  <c:pt idx="7">
                    <c:v>Real Estate (excluding primary residence)</c:v>
                  </c:pt>
                  <c:pt idx="8">
                    <c:v>Savings Bonds or T-Bills</c:v>
                  </c:pt>
                  <c:pt idx="9">
                    <c:v>Exchange-Traded Funds</c:v>
                  </c:pt>
                  <c:pt idx="10">
                    <c:v>Certificate of Deposit (CD)</c:v>
                  </c:pt>
                  <c:pt idx="11">
                    <c:v>Money Market Fund</c:v>
                  </c:pt>
                  <c:pt idx="12">
                    <c:v>Health Savings Account</c:v>
                  </c:pt>
                  <c:pt idx="13">
                    <c:v>Mutual Funds (excluding Money Market)</c:v>
                  </c:pt>
                  <c:pt idx="14">
                    <c:v>Individual Stocks</c:v>
                  </c:pt>
                  <c:pt idx="15">
                    <c:v>Savings/Checking Account</c:v>
                  </c:pt>
                </c:lvl>
                <c:lvl>
                  <c:pt idx="0">
                    <c:v>Nothing</c:v>
                  </c:pt>
                  <c:pt idx="2">
                    <c:v>Insurance based</c:v>
                  </c:pt>
                  <c:pt idx="5">
                    <c:v>Investment based</c:v>
                  </c:pt>
                </c:lvl>
              </c:multiLvlStrCache>
            </c:multiLvlStrRef>
          </c:cat>
          <c:val>
            <c:numRef>
              <c:f>'PT32'!$C$28:$C$43</c:f>
              <c:numCache>
                <c:formatCode>General</c:formatCode>
                <c:ptCount val="16"/>
                <c:pt idx="0" formatCode="0%">
                  <c:v>0.1</c:v>
                </c:pt>
                <c:pt idx="2" formatCode="0%">
                  <c:v>0.11</c:v>
                </c:pt>
                <c:pt idx="3" formatCode="0%">
                  <c:v>0.2</c:v>
                </c:pt>
                <c:pt idx="5" formatCode="0%">
                  <c:v>0.05</c:v>
                </c:pt>
                <c:pt idx="6" formatCode="0%">
                  <c:v>0.06</c:v>
                </c:pt>
                <c:pt idx="7" formatCode="0%">
                  <c:v>0.1</c:v>
                </c:pt>
                <c:pt idx="8" formatCode="0%">
                  <c:v>0.12</c:v>
                </c:pt>
                <c:pt idx="9" formatCode="0%">
                  <c:v>0.12</c:v>
                </c:pt>
                <c:pt idx="10" formatCode="0%">
                  <c:v>0.16</c:v>
                </c:pt>
                <c:pt idx="11" formatCode="0%">
                  <c:v>0.17</c:v>
                </c:pt>
                <c:pt idx="12" formatCode="0%">
                  <c:v>0.22</c:v>
                </c:pt>
                <c:pt idx="13" formatCode="0%">
                  <c:v>0.25</c:v>
                </c:pt>
                <c:pt idx="14" formatCode="0%">
                  <c:v>0.32</c:v>
                </c:pt>
                <c:pt idx="15" formatCode="0%">
                  <c:v>0.74</c:v>
                </c:pt>
              </c:numCache>
            </c:numRef>
          </c:val>
          <c:extLst>
            <c:ext xmlns:c16="http://schemas.microsoft.com/office/drawing/2014/chart" uri="{C3380CC4-5D6E-409C-BE32-E72D297353CC}">
              <c16:uniqueId val="{00000006-C4E4-4570-863E-DFEEC258CCA0}"/>
            </c:ext>
          </c:extLst>
        </c:ser>
        <c:dLbls>
          <c:dLblPos val="outEnd"/>
          <c:showLegendKey val="0"/>
          <c:showVal val="1"/>
          <c:showCatName val="0"/>
          <c:showSerName val="0"/>
          <c:showPercent val="0"/>
          <c:showBubbleSize val="0"/>
        </c:dLbls>
        <c:gapWidth val="100"/>
        <c:axId val="432997992"/>
        <c:axId val="432998976"/>
      </c:barChart>
      <c:catAx>
        <c:axId val="432997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32998976"/>
        <c:crosses val="autoZero"/>
        <c:auto val="1"/>
        <c:lblAlgn val="ctr"/>
        <c:lblOffset val="100"/>
        <c:noMultiLvlLbl val="0"/>
      </c:catAx>
      <c:valAx>
        <c:axId val="432998976"/>
        <c:scaling>
          <c:orientation val="minMax"/>
        </c:scaling>
        <c:delete val="1"/>
        <c:axPos val="b"/>
        <c:numFmt formatCode="0%" sourceLinked="1"/>
        <c:majorTickMark val="none"/>
        <c:minorTickMark val="none"/>
        <c:tickLblPos val="nextTo"/>
        <c:crossAx val="4329979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1611042941627"/>
          <c:y val="0.12469545700520406"/>
          <c:w val="0.77844539663983281"/>
          <c:h val="0.83367572071202267"/>
        </c:manualLayout>
      </c:layout>
      <c:barChart>
        <c:barDir val="bar"/>
        <c:grouping val="stacked"/>
        <c:varyColors val="0"/>
        <c:ser>
          <c:idx val="0"/>
          <c:order val="0"/>
          <c:tx>
            <c:strRef>
              <c:f>'PT17'!$B$4</c:f>
              <c:strCache>
                <c:ptCount val="1"/>
                <c:pt idx="0">
                  <c:v>1</c:v>
                </c:pt>
              </c:strCache>
            </c:strRef>
          </c:tx>
          <c:spPr>
            <a:solidFill>
              <a:srgbClr val="ED8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'PT17'!$C$3:$J$3</c:f>
              <c:strCache>
                <c:ptCount val="8"/>
                <c:pt idx="0">
                  <c:v>All workers</c:v>
                </c:pt>
                <c:pt idx="2">
                  <c:v>Gen Z/Millennial
(20 – 40)</c:v>
                </c:pt>
                <c:pt idx="3">
                  <c:v>Gen X 
(41 – 56)</c:v>
                </c:pt>
                <c:pt idx="4">
                  <c:v>Baby Boomer 
(57 – 75)</c:v>
                </c:pt>
                <c:pt idx="6">
                  <c:v>Men</c:v>
                </c:pt>
                <c:pt idx="7">
                  <c:v>Women</c:v>
                </c:pt>
              </c:strCache>
            </c:strRef>
          </c:cat>
          <c:val>
            <c:numRef>
              <c:f>'PT17'!$C$4:$J$4</c:f>
              <c:numCache>
                <c:formatCode>General</c:formatCode>
                <c:ptCount val="8"/>
                <c:pt idx="0" formatCode="0%">
                  <c:v>7.0000000000000007E-2</c:v>
                </c:pt>
                <c:pt idx="2" formatCode="0%">
                  <c:v>0.08</c:v>
                </c:pt>
                <c:pt idx="3" formatCode="0%">
                  <c:v>7.0000000000000007E-2</c:v>
                </c:pt>
                <c:pt idx="4" formatCode="0%">
                  <c:v>0.06</c:v>
                </c:pt>
                <c:pt idx="6" formatCode="0%">
                  <c:v>0.05</c:v>
                </c:pt>
                <c:pt idx="7" formatCode="0%">
                  <c:v>0.1</c:v>
                </c:pt>
              </c:numCache>
            </c:numRef>
          </c:val>
          <c:extLst>
            <c:ext xmlns:c16="http://schemas.microsoft.com/office/drawing/2014/chart" uri="{C3380CC4-5D6E-409C-BE32-E72D297353CC}">
              <c16:uniqueId val="{00000000-E210-4CCF-A7BB-FF365133FBF8}"/>
            </c:ext>
          </c:extLst>
        </c:ser>
        <c:ser>
          <c:idx val="1"/>
          <c:order val="1"/>
          <c:tx>
            <c:strRef>
              <c:f>'PT17'!$B$5</c:f>
              <c:strCache>
                <c:ptCount val="1"/>
                <c:pt idx="0">
                  <c:v>2</c:v>
                </c:pt>
              </c:strCache>
            </c:strRef>
          </c:tx>
          <c:spPr>
            <a:solidFill>
              <a:srgbClr val="DA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'PT17'!$C$3:$J$3</c:f>
              <c:strCache>
                <c:ptCount val="8"/>
                <c:pt idx="0">
                  <c:v>All workers</c:v>
                </c:pt>
                <c:pt idx="2">
                  <c:v>Gen Z/Millennial
(20 – 40)</c:v>
                </c:pt>
                <c:pt idx="3">
                  <c:v>Gen X 
(41 – 56)</c:v>
                </c:pt>
                <c:pt idx="4">
                  <c:v>Baby Boomer 
(57 – 75)</c:v>
                </c:pt>
                <c:pt idx="6">
                  <c:v>Men</c:v>
                </c:pt>
                <c:pt idx="7">
                  <c:v>Women</c:v>
                </c:pt>
              </c:strCache>
            </c:strRef>
          </c:cat>
          <c:val>
            <c:numRef>
              <c:f>'PT17'!$C$5:$J$5</c:f>
              <c:numCache>
                <c:formatCode>General</c:formatCode>
                <c:ptCount val="8"/>
                <c:pt idx="0" formatCode="0%">
                  <c:v>0.15</c:v>
                </c:pt>
                <c:pt idx="2" formatCode="0%">
                  <c:v>0.17</c:v>
                </c:pt>
                <c:pt idx="3" formatCode="0%">
                  <c:v>0.15</c:v>
                </c:pt>
                <c:pt idx="4" formatCode="0%">
                  <c:v>0.08</c:v>
                </c:pt>
                <c:pt idx="6" formatCode="0%">
                  <c:v>0.1</c:v>
                </c:pt>
                <c:pt idx="7" formatCode="0%">
                  <c:v>0.2</c:v>
                </c:pt>
              </c:numCache>
            </c:numRef>
          </c:val>
          <c:extLst>
            <c:ext xmlns:c16="http://schemas.microsoft.com/office/drawing/2014/chart" uri="{C3380CC4-5D6E-409C-BE32-E72D297353CC}">
              <c16:uniqueId val="{00000001-E210-4CCF-A7BB-FF365133FBF8}"/>
            </c:ext>
          </c:extLst>
        </c:ser>
        <c:ser>
          <c:idx val="2"/>
          <c:order val="2"/>
          <c:tx>
            <c:strRef>
              <c:f>'PT17'!$B$6</c:f>
              <c:strCache>
                <c:ptCount val="1"/>
                <c:pt idx="0">
                  <c:v>3</c:v>
                </c:pt>
              </c:strCache>
            </c:strRef>
          </c:tx>
          <c:spPr>
            <a:solidFill>
              <a:srgbClr val="4E45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'PT17'!$C$3:$J$3</c:f>
              <c:strCache>
                <c:ptCount val="8"/>
                <c:pt idx="0">
                  <c:v>All workers</c:v>
                </c:pt>
                <c:pt idx="2">
                  <c:v>Gen Z/Millennial
(20 – 40)</c:v>
                </c:pt>
                <c:pt idx="3">
                  <c:v>Gen X 
(41 – 56)</c:v>
                </c:pt>
                <c:pt idx="4">
                  <c:v>Baby Boomer 
(57 – 75)</c:v>
                </c:pt>
                <c:pt idx="6">
                  <c:v>Men</c:v>
                </c:pt>
                <c:pt idx="7">
                  <c:v>Women</c:v>
                </c:pt>
              </c:strCache>
            </c:strRef>
          </c:cat>
          <c:val>
            <c:numRef>
              <c:f>'PT17'!$C$6:$J$6</c:f>
              <c:numCache>
                <c:formatCode>General</c:formatCode>
                <c:ptCount val="8"/>
                <c:pt idx="0" formatCode="0%">
                  <c:v>0.09</c:v>
                </c:pt>
                <c:pt idx="2" formatCode="0%">
                  <c:v>0.09</c:v>
                </c:pt>
                <c:pt idx="3" formatCode="0%">
                  <c:v>0.11</c:v>
                </c:pt>
                <c:pt idx="4" formatCode="0%">
                  <c:v>0.06</c:v>
                </c:pt>
                <c:pt idx="6" formatCode="0%">
                  <c:v>7.0000000000000007E-2</c:v>
                </c:pt>
                <c:pt idx="7" formatCode="0%">
                  <c:v>0.11</c:v>
                </c:pt>
              </c:numCache>
            </c:numRef>
          </c:val>
          <c:extLst>
            <c:ext xmlns:c16="http://schemas.microsoft.com/office/drawing/2014/chart" uri="{C3380CC4-5D6E-409C-BE32-E72D297353CC}">
              <c16:uniqueId val="{00000002-E210-4CCF-A7BB-FF365133FBF8}"/>
            </c:ext>
          </c:extLst>
        </c:ser>
        <c:ser>
          <c:idx val="3"/>
          <c:order val="3"/>
          <c:tx>
            <c:strRef>
              <c:f>'PT17'!$B$7</c:f>
              <c:strCache>
                <c:ptCount val="1"/>
                <c:pt idx="0">
                  <c:v>4</c:v>
                </c:pt>
              </c:strCache>
            </c:strRef>
          </c:tx>
          <c:spPr>
            <a:solidFill>
              <a:srgbClr val="9991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'PT17'!$C$3:$J$3</c:f>
              <c:strCache>
                <c:ptCount val="8"/>
                <c:pt idx="0">
                  <c:v>All workers</c:v>
                </c:pt>
                <c:pt idx="2">
                  <c:v>Gen Z/Millennial
(20 – 40)</c:v>
                </c:pt>
                <c:pt idx="3">
                  <c:v>Gen X 
(41 – 56)</c:v>
                </c:pt>
                <c:pt idx="4">
                  <c:v>Baby Boomer 
(57 – 75)</c:v>
                </c:pt>
                <c:pt idx="6">
                  <c:v>Men</c:v>
                </c:pt>
                <c:pt idx="7">
                  <c:v>Women</c:v>
                </c:pt>
              </c:strCache>
            </c:strRef>
          </c:cat>
          <c:val>
            <c:numRef>
              <c:f>'PT17'!$C$7:$J$7</c:f>
              <c:numCache>
                <c:formatCode>General</c:formatCode>
                <c:ptCount val="8"/>
                <c:pt idx="0" formatCode="0%">
                  <c:v>0.28000000000000003</c:v>
                </c:pt>
                <c:pt idx="2" formatCode="0%">
                  <c:v>0.28000000000000003</c:v>
                </c:pt>
                <c:pt idx="3" formatCode="0%">
                  <c:v>0.28999999999999998</c:v>
                </c:pt>
                <c:pt idx="4" formatCode="0%">
                  <c:v>0.26</c:v>
                </c:pt>
                <c:pt idx="6" formatCode="0%">
                  <c:v>0.25</c:v>
                </c:pt>
                <c:pt idx="7" formatCode="0%">
                  <c:v>0.31</c:v>
                </c:pt>
              </c:numCache>
            </c:numRef>
          </c:val>
          <c:extLst>
            <c:ext xmlns:c16="http://schemas.microsoft.com/office/drawing/2014/chart" uri="{C3380CC4-5D6E-409C-BE32-E72D297353CC}">
              <c16:uniqueId val="{00000003-E210-4CCF-A7BB-FF365133FBF8}"/>
            </c:ext>
          </c:extLst>
        </c:ser>
        <c:ser>
          <c:idx val="4"/>
          <c:order val="4"/>
          <c:tx>
            <c:strRef>
              <c:f>'PT17'!$B$8</c:f>
              <c:strCache>
                <c:ptCount val="1"/>
                <c:pt idx="0">
                  <c:v>5</c:v>
                </c:pt>
              </c:strCache>
            </c:strRef>
          </c:tx>
          <c:spPr>
            <a:solidFill>
              <a:srgbClr val="4298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'PT17'!$C$3:$J$3</c:f>
              <c:strCache>
                <c:ptCount val="8"/>
                <c:pt idx="0">
                  <c:v>All workers</c:v>
                </c:pt>
                <c:pt idx="2">
                  <c:v>Gen Z/Millennial
(20 – 40)</c:v>
                </c:pt>
                <c:pt idx="3">
                  <c:v>Gen X 
(41 – 56)</c:v>
                </c:pt>
                <c:pt idx="4">
                  <c:v>Baby Boomer 
(57 – 75)</c:v>
                </c:pt>
                <c:pt idx="6">
                  <c:v>Men</c:v>
                </c:pt>
                <c:pt idx="7">
                  <c:v>Women</c:v>
                </c:pt>
              </c:strCache>
            </c:strRef>
          </c:cat>
          <c:val>
            <c:numRef>
              <c:f>'PT17'!$C$8:$J$8</c:f>
              <c:numCache>
                <c:formatCode>General</c:formatCode>
                <c:ptCount val="8"/>
                <c:pt idx="0" formatCode="0%">
                  <c:v>0.26</c:v>
                </c:pt>
                <c:pt idx="2" formatCode="0%">
                  <c:v>0.25</c:v>
                </c:pt>
                <c:pt idx="3" formatCode="0%">
                  <c:v>0.23</c:v>
                </c:pt>
                <c:pt idx="4" formatCode="0%">
                  <c:v>0.32</c:v>
                </c:pt>
                <c:pt idx="6" formatCode="0%">
                  <c:v>0.31</c:v>
                </c:pt>
                <c:pt idx="7" formatCode="0%">
                  <c:v>0.19</c:v>
                </c:pt>
              </c:numCache>
            </c:numRef>
          </c:val>
          <c:extLst>
            <c:ext xmlns:c16="http://schemas.microsoft.com/office/drawing/2014/chart" uri="{C3380CC4-5D6E-409C-BE32-E72D297353CC}">
              <c16:uniqueId val="{00000004-E210-4CCF-A7BB-FF365133FBF8}"/>
            </c:ext>
          </c:extLst>
        </c:ser>
        <c:ser>
          <c:idx val="5"/>
          <c:order val="5"/>
          <c:tx>
            <c:strRef>
              <c:f>'PT17'!$B$9</c:f>
              <c:strCache>
                <c:ptCount val="1"/>
                <c:pt idx="0">
                  <c:v>6</c:v>
                </c:pt>
              </c:strCache>
            </c:strRef>
          </c:tx>
          <c:spPr>
            <a:solidFill>
              <a:srgbClr val="005F9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'PT17'!$C$3:$J$3</c:f>
              <c:strCache>
                <c:ptCount val="8"/>
                <c:pt idx="0">
                  <c:v>All workers</c:v>
                </c:pt>
                <c:pt idx="2">
                  <c:v>Gen Z/Millennial
(20 – 40)</c:v>
                </c:pt>
                <c:pt idx="3">
                  <c:v>Gen X 
(41 – 56)</c:v>
                </c:pt>
                <c:pt idx="4">
                  <c:v>Baby Boomer 
(57 – 75)</c:v>
                </c:pt>
                <c:pt idx="6">
                  <c:v>Men</c:v>
                </c:pt>
                <c:pt idx="7">
                  <c:v>Women</c:v>
                </c:pt>
              </c:strCache>
            </c:strRef>
          </c:cat>
          <c:val>
            <c:numRef>
              <c:f>'PT17'!$C$9:$J$9</c:f>
              <c:numCache>
                <c:formatCode>General</c:formatCode>
                <c:ptCount val="8"/>
                <c:pt idx="0" formatCode="0%">
                  <c:v>0.16</c:v>
                </c:pt>
                <c:pt idx="2" formatCode="0%">
                  <c:v>0.14000000000000001</c:v>
                </c:pt>
                <c:pt idx="3" formatCode="0%">
                  <c:v>0.15</c:v>
                </c:pt>
                <c:pt idx="4" formatCode="0%">
                  <c:v>0.22</c:v>
                </c:pt>
                <c:pt idx="6" formatCode="0%">
                  <c:v>0.22</c:v>
                </c:pt>
                <c:pt idx="7" formatCode="0%">
                  <c:v>0.09</c:v>
                </c:pt>
              </c:numCache>
            </c:numRef>
          </c:val>
          <c:extLst>
            <c:ext xmlns:c16="http://schemas.microsoft.com/office/drawing/2014/chart" uri="{C3380CC4-5D6E-409C-BE32-E72D297353CC}">
              <c16:uniqueId val="{00000005-E210-4CCF-A7BB-FF365133FBF8}"/>
            </c:ext>
          </c:extLst>
        </c:ser>
        <c:dLbls>
          <c:dLblPos val="ctr"/>
          <c:showLegendKey val="0"/>
          <c:showVal val="1"/>
          <c:showCatName val="0"/>
          <c:showSerName val="0"/>
          <c:showPercent val="0"/>
          <c:showBubbleSize val="0"/>
        </c:dLbls>
        <c:gapWidth val="50"/>
        <c:overlap val="100"/>
        <c:axId val="751250200"/>
        <c:axId val="751246264"/>
      </c:barChart>
      <c:catAx>
        <c:axId val="751250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900" b="0" i="0" u="none" strike="noStrike" kern="1200" baseline="0">
                <a:solidFill>
                  <a:schemeClr val="tx1"/>
                </a:solidFill>
                <a:latin typeface="+mn-lt"/>
                <a:ea typeface="+mn-ea"/>
                <a:cs typeface="+mn-cs"/>
              </a:defRPr>
            </a:pPr>
            <a:endParaRPr lang="en-US"/>
          </a:p>
        </c:txPr>
        <c:crossAx val="751246264"/>
        <c:crosses val="autoZero"/>
        <c:auto val="1"/>
        <c:lblAlgn val="ctr"/>
        <c:lblOffset val="100"/>
        <c:noMultiLvlLbl val="0"/>
      </c:catAx>
      <c:valAx>
        <c:axId val="751246264"/>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51250200"/>
        <c:crosses val="autoZero"/>
        <c:crossBetween val="between"/>
      </c:valAx>
      <c:spPr>
        <a:noFill/>
        <a:ln>
          <a:noFill/>
        </a:ln>
        <a:effectLst/>
      </c:spPr>
    </c:plotArea>
    <c:legend>
      <c:legendPos val="t"/>
      <c:layout>
        <c:manualLayout>
          <c:xMode val="edge"/>
          <c:yMode val="edge"/>
          <c:x val="2.1466451308970996E-2"/>
          <c:y val="2.3884872020425239E-2"/>
          <c:w val="0.97853354869102904"/>
          <c:h val="5.343225312916287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885CD3"/>
              </a:solidFill>
              <a:ln>
                <a:noFill/>
              </a:ln>
              <a:effectLst/>
            </c:spPr>
            <c:extLst>
              <c:ext xmlns:c16="http://schemas.microsoft.com/office/drawing/2014/chart" uri="{C3380CC4-5D6E-409C-BE32-E72D297353CC}">
                <c16:uniqueId val="{00000008-35CA-43B3-8724-100E597164E3}"/>
              </c:ext>
            </c:extLst>
          </c:dPt>
          <c:dPt>
            <c:idx val="1"/>
            <c:invertIfNegative val="0"/>
            <c:bubble3D val="0"/>
            <c:spPr>
              <a:solidFill>
                <a:srgbClr val="ED8C00"/>
              </a:solidFill>
              <a:ln>
                <a:noFill/>
              </a:ln>
              <a:effectLst/>
            </c:spPr>
            <c:extLst>
              <c:ext xmlns:c16="http://schemas.microsoft.com/office/drawing/2014/chart" uri="{C3380CC4-5D6E-409C-BE32-E72D297353CC}">
                <c16:uniqueId val="{00000007-35CA-43B3-8724-100E597164E3}"/>
              </c:ext>
            </c:extLst>
          </c:dPt>
          <c:dPt>
            <c:idx val="2"/>
            <c:invertIfNegative val="0"/>
            <c:bubble3D val="0"/>
            <c:spPr>
              <a:solidFill>
                <a:srgbClr val="ED8C00"/>
              </a:solidFill>
              <a:ln>
                <a:noFill/>
              </a:ln>
              <a:effectLst/>
            </c:spPr>
            <c:extLst>
              <c:ext xmlns:c16="http://schemas.microsoft.com/office/drawing/2014/chart" uri="{C3380CC4-5D6E-409C-BE32-E72D297353CC}">
                <c16:uniqueId val="{00000006-35CA-43B3-8724-100E597164E3}"/>
              </c:ext>
            </c:extLst>
          </c:dPt>
          <c:dPt>
            <c:idx val="3"/>
            <c:invertIfNegative val="0"/>
            <c:bubble3D val="0"/>
            <c:spPr>
              <a:solidFill>
                <a:srgbClr val="ED8C00"/>
              </a:solidFill>
              <a:ln>
                <a:noFill/>
              </a:ln>
              <a:effectLst/>
            </c:spPr>
            <c:extLst>
              <c:ext xmlns:c16="http://schemas.microsoft.com/office/drawing/2014/chart" uri="{C3380CC4-5D6E-409C-BE32-E72D297353CC}">
                <c16:uniqueId val="{00000005-35CA-43B3-8724-100E597164E3}"/>
              </c:ext>
            </c:extLst>
          </c:dPt>
          <c:dPt>
            <c:idx val="4"/>
            <c:invertIfNegative val="0"/>
            <c:bubble3D val="0"/>
            <c:spPr>
              <a:solidFill>
                <a:srgbClr val="ED8C00"/>
              </a:solidFill>
              <a:ln>
                <a:noFill/>
              </a:ln>
              <a:effectLst/>
            </c:spPr>
            <c:extLst>
              <c:ext xmlns:c16="http://schemas.microsoft.com/office/drawing/2014/chart" uri="{C3380CC4-5D6E-409C-BE32-E72D297353CC}">
                <c16:uniqueId val="{00000004-35CA-43B3-8724-100E597164E3}"/>
              </c:ext>
            </c:extLst>
          </c:dPt>
          <c:dPt>
            <c:idx val="5"/>
            <c:invertIfNegative val="0"/>
            <c:bubble3D val="0"/>
            <c:spPr>
              <a:solidFill>
                <a:srgbClr val="008145"/>
              </a:solidFill>
              <a:ln>
                <a:noFill/>
              </a:ln>
              <a:effectLst/>
            </c:spPr>
            <c:extLst>
              <c:ext xmlns:c16="http://schemas.microsoft.com/office/drawing/2014/chart" uri="{C3380CC4-5D6E-409C-BE32-E72D297353CC}">
                <c16:uniqueId val="{00000003-35CA-43B3-8724-100E597164E3}"/>
              </c:ext>
            </c:extLst>
          </c:dPt>
          <c:dPt>
            <c:idx val="6"/>
            <c:invertIfNegative val="0"/>
            <c:bubble3D val="0"/>
            <c:spPr>
              <a:solidFill>
                <a:srgbClr val="DAAA00"/>
              </a:solidFill>
              <a:ln>
                <a:noFill/>
              </a:ln>
              <a:effectLst/>
            </c:spPr>
            <c:extLst>
              <c:ext xmlns:c16="http://schemas.microsoft.com/office/drawing/2014/chart" uri="{C3380CC4-5D6E-409C-BE32-E72D297353CC}">
                <c16:uniqueId val="{00000002-35CA-43B3-8724-100E597164E3}"/>
              </c:ext>
            </c:extLst>
          </c:dPt>
          <c:dPt>
            <c:idx val="7"/>
            <c:invertIfNegative val="0"/>
            <c:bubble3D val="0"/>
            <c:spPr>
              <a:solidFill>
                <a:srgbClr val="DAAA00"/>
              </a:solidFill>
              <a:ln>
                <a:noFill/>
              </a:ln>
              <a:effectLst/>
            </c:spPr>
            <c:extLst>
              <c:ext xmlns:c16="http://schemas.microsoft.com/office/drawing/2014/chart" uri="{C3380CC4-5D6E-409C-BE32-E72D297353CC}">
                <c16:uniqueId val="{00000001-35CA-43B3-8724-100E597164E3}"/>
              </c:ext>
            </c:extLst>
          </c:dPt>
          <c:dPt>
            <c:idx val="8"/>
            <c:invertIfNegative val="0"/>
            <c:bubble3D val="0"/>
            <c:spPr>
              <a:solidFill>
                <a:srgbClr val="0B9EC1"/>
              </a:solidFill>
              <a:ln>
                <a:noFill/>
              </a:ln>
              <a:effectLst/>
            </c:spPr>
            <c:extLst>
              <c:ext xmlns:c16="http://schemas.microsoft.com/office/drawing/2014/chart" uri="{C3380CC4-5D6E-409C-BE32-E72D297353CC}">
                <c16:uniqueId val="{00000010-C745-474E-BF40-658543D5C9F5}"/>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'PT17'!$A$4:$A$12</c:f>
              <c:strCache>
                <c:ptCount val="9"/>
                <c:pt idx="0">
                  <c:v>Starting a family</c:v>
                </c:pt>
                <c:pt idx="1">
                  <c:v>A specific, one-time large purchase other than a home (for example, car, furniture, wedding)</c:v>
                </c:pt>
                <c:pt idx="2">
                  <c:v>Home purchase</c:v>
                </c:pt>
                <c:pt idx="3">
                  <c:v>Medical costs</c:v>
                </c:pt>
                <c:pt idx="4">
                  <c:v>Education</c:v>
                </c:pt>
                <c:pt idx="5">
                  <c:v>Home improvements</c:v>
                </c:pt>
                <c:pt idx="6">
                  <c:v>Emergencies or unexpected expenses</c:v>
                </c:pt>
                <c:pt idx="7">
                  <c:v>Vacations or travel</c:v>
                </c:pt>
                <c:pt idx="8">
                  <c:v>Retirement</c:v>
                </c:pt>
              </c:strCache>
            </c:strRef>
          </c:cat>
          <c:val>
            <c:numRef>
              <c:f>'PT17'!$B$4:$B$12</c:f>
              <c:numCache>
                <c:formatCode>0%</c:formatCode>
                <c:ptCount val="9"/>
                <c:pt idx="0">
                  <c:v>0.11</c:v>
                </c:pt>
                <c:pt idx="1">
                  <c:v>0.19</c:v>
                </c:pt>
                <c:pt idx="2">
                  <c:v>0.22</c:v>
                </c:pt>
                <c:pt idx="3">
                  <c:v>0.22</c:v>
                </c:pt>
                <c:pt idx="4">
                  <c:v>0.26</c:v>
                </c:pt>
                <c:pt idx="5">
                  <c:v>0.32</c:v>
                </c:pt>
                <c:pt idx="6">
                  <c:v>0.48</c:v>
                </c:pt>
                <c:pt idx="7">
                  <c:v>0.5</c:v>
                </c:pt>
                <c:pt idx="8">
                  <c:v>0.57999999999999996</c:v>
                </c:pt>
              </c:numCache>
            </c:numRef>
          </c:val>
          <c:extLst>
            <c:ext xmlns:c16="http://schemas.microsoft.com/office/drawing/2014/chart" uri="{C3380CC4-5D6E-409C-BE32-E72D297353CC}">
              <c16:uniqueId val="{00000000-35CA-43B3-8724-100E597164E3}"/>
            </c:ext>
          </c:extLst>
        </c:ser>
        <c:dLbls>
          <c:showLegendKey val="0"/>
          <c:showVal val="0"/>
          <c:showCatName val="0"/>
          <c:showSerName val="0"/>
          <c:showPercent val="0"/>
          <c:showBubbleSize val="0"/>
        </c:dLbls>
        <c:gapWidth val="100"/>
        <c:axId val="743423280"/>
        <c:axId val="743421640"/>
      </c:barChart>
      <c:catAx>
        <c:axId val="743423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900" b="0" i="0" u="none" strike="noStrike" kern="1200" baseline="0">
                <a:solidFill>
                  <a:schemeClr val="tx1"/>
                </a:solidFill>
                <a:latin typeface="+mn-lt"/>
                <a:ea typeface="+mn-ea"/>
                <a:cs typeface="+mn-cs"/>
              </a:defRPr>
            </a:pPr>
            <a:endParaRPr lang="en-US"/>
          </a:p>
        </c:txPr>
        <c:crossAx val="743421640"/>
        <c:crosses val="autoZero"/>
        <c:auto val="1"/>
        <c:lblAlgn val="ctr"/>
        <c:lblOffset val="100"/>
        <c:noMultiLvlLbl val="0"/>
      </c:catAx>
      <c:valAx>
        <c:axId val="743421640"/>
        <c:scaling>
          <c:orientation val="minMax"/>
          <c:max val="0.70000000000000007"/>
          <c:min val="5.000000000000001E-2"/>
        </c:scaling>
        <c:delete val="1"/>
        <c:axPos val="b"/>
        <c:numFmt formatCode="0%" sourceLinked="1"/>
        <c:majorTickMark val="out"/>
        <c:minorTickMark val="none"/>
        <c:tickLblPos val="nextTo"/>
        <c:crossAx val="7434232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4E4540"/>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87873471774577"/>
          <c:y val="4.0074882945196955E-2"/>
          <c:w val="0.74421280241524213"/>
          <c:h val="0.80339641087397673"/>
        </c:manualLayout>
      </c:layout>
      <c:barChart>
        <c:barDir val="col"/>
        <c:grouping val="percentStacked"/>
        <c:varyColors val="0"/>
        <c:ser>
          <c:idx val="0"/>
          <c:order val="0"/>
          <c:tx>
            <c:strRef>
              <c:f>'PT30'!$A$4</c:f>
              <c:strCache>
                <c:ptCount val="1"/>
                <c:pt idx="0">
                  <c:v>Strongly disagree</c:v>
                </c:pt>
              </c:strCache>
            </c:strRef>
          </c:tx>
          <c:spPr>
            <a:solidFill>
              <a:srgbClr val="4298BE"/>
            </a:solidFill>
            <a:ln>
              <a:noFill/>
            </a:ln>
            <a:effectLst/>
          </c:spPr>
          <c:invertIfNegative val="0"/>
          <c:dLbls>
            <c:dLbl>
              <c:idx val="0"/>
              <c:layout>
                <c:manualLayout>
                  <c:x val="-4.317789291882556E-2"/>
                  <c:y val="-2.028858353416901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191-4C8C-B6F6-E9013B267CE2}"/>
                </c:ext>
              </c:extLst>
            </c:dLbl>
            <c:dLbl>
              <c:idx val="1"/>
              <c:layout>
                <c:manualLayout>
                  <c:x val="-4.4905008635578454E-2"/>
                  <c:y val="-2.028858353416901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91-4C8C-B6F6-E9013B267CE2}"/>
                </c:ext>
              </c:extLst>
            </c:dLbl>
            <c:dLbl>
              <c:idx val="3"/>
              <c:layout>
                <c:manualLayout>
                  <c:x val="-4.317789291882556E-2"/>
                  <c:y val="-2.434630024100281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91-4C8C-B6F6-E9013B267CE2}"/>
                </c:ext>
              </c:extLst>
            </c:dLbl>
            <c:dLbl>
              <c:idx val="4"/>
              <c:layout>
                <c:manualLayout>
                  <c:x val="-4.6632124352331605E-2"/>
                  <c:y val="-2.2317441887585911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3.6277997633715475E-2"/>
                      <c:h val="7.4438972739492348E-2"/>
                    </c:manualLayout>
                  </c15:layout>
                </c:ext>
                <c:ext xmlns:c16="http://schemas.microsoft.com/office/drawing/2014/chart" uri="{C3380CC4-5D6E-409C-BE32-E72D297353CC}">
                  <c16:uniqueId val="{00000005-7191-4C8C-B6F6-E9013B267C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'PT30'!$B$3:$I$3</c:f>
              <c:strCache>
                <c:ptCount val="8"/>
                <c:pt idx="0">
                  <c:v>All workers</c:v>
                </c:pt>
                <c:pt idx="2">
                  <c:v>Gen Z/
Millennial
(20 – 40)</c:v>
                </c:pt>
                <c:pt idx="3">
                  <c:v>Gen X 
(41 – 56)</c:v>
                </c:pt>
                <c:pt idx="4">
                  <c:v>Baby Boomer 
(57 – 75)</c:v>
                </c:pt>
                <c:pt idx="6">
                  <c:v>Men</c:v>
                </c:pt>
                <c:pt idx="7">
                  <c:v>Women</c:v>
                </c:pt>
              </c:strCache>
            </c:strRef>
          </c:cat>
          <c:val>
            <c:numRef>
              <c:f>'PT30'!$B$4:$I$4</c:f>
              <c:numCache>
                <c:formatCode>General</c:formatCode>
                <c:ptCount val="8"/>
                <c:pt idx="0" formatCode="0%">
                  <c:v>0.03</c:v>
                </c:pt>
                <c:pt idx="2" formatCode="0%">
                  <c:v>0.03</c:v>
                </c:pt>
                <c:pt idx="3" formatCode="0%">
                  <c:v>0.04</c:v>
                </c:pt>
                <c:pt idx="4" formatCode="0%">
                  <c:v>0.02</c:v>
                </c:pt>
                <c:pt idx="6" formatCode="0%">
                  <c:v>0.03</c:v>
                </c:pt>
                <c:pt idx="7" formatCode="0%">
                  <c:v>0.04</c:v>
                </c:pt>
              </c:numCache>
            </c:numRef>
          </c:val>
          <c:extLst>
            <c:ext xmlns:c16="http://schemas.microsoft.com/office/drawing/2014/chart" uri="{C3380CC4-5D6E-409C-BE32-E72D297353CC}">
              <c16:uniqueId val="{00000000-7191-4C8C-B6F6-E9013B267CE2}"/>
            </c:ext>
          </c:extLst>
        </c:ser>
        <c:ser>
          <c:idx val="1"/>
          <c:order val="1"/>
          <c:tx>
            <c:strRef>
              <c:f>'PT30'!$A$5</c:f>
              <c:strCache>
                <c:ptCount val="1"/>
                <c:pt idx="0">
                  <c:v>Somewhat disagree</c:v>
                </c:pt>
              </c:strCache>
            </c:strRef>
          </c:tx>
          <c:spPr>
            <a:solidFill>
              <a:srgbClr val="DA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'PT30'!$B$3:$I$3</c:f>
              <c:strCache>
                <c:ptCount val="8"/>
                <c:pt idx="0">
                  <c:v>All workers</c:v>
                </c:pt>
                <c:pt idx="2">
                  <c:v>Gen Z/
Millennial
(20 – 40)</c:v>
                </c:pt>
                <c:pt idx="3">
                  <c:v>Gen X 
(41 – 56)</c:v>
                </c:pt>
                <c:pt idx="4">
                  <c:v>Baby Boomer 
(57 – 75)</c:v>
                </c:pt>
                <c:pt idx="6">
                  <c:v>Men</c:v>
                </c:pt>
                <c:pt idx="7">
                  <c:v>Women</c:v>
                </c:pt>
              </c:strCache>
            </c:strRef>
          </c:cat>
          <c:val>
            <c:numRef>
              <c:f>'PT30'!$B$5:$I$5</c:f>
              <c:numCache>
                <c:formatCode>General</c:formatCode>
                <c:ptCount val="8"/>
                <c:pt idx="0" formatCode="0%">
                  <c:v>0.06</c:v>
                </c:pt>
                <c:pt idx="2" formatCode="0%">
                  <c:v>7.0000000000000007E-2</c:v>
                </c:pt>
                <c:pt idx="3" formatCode="0%">
                  <c:v>0.05</c:v>
                </c:pt>
                <c:pt idx="4" formatCode="0%">
                  <c:v>7.0000000000000007E-2</c:v>
                </c:pt>
                <c:pt idx="6" formatCode="0%">
                  <c:v>0.06</c:v>
                </c:pt>
                <c:pt idx="7" formatCode="0%">
                  <c:v>0.06</c:v>
                </c:pt>
              </c:numCache>
            </c:numRef>
          </c:val>
          <c:extLst>
            <c:ext xmlns:c16="http://schemas.microsoft.com/office/drawing/2014/chart" uri="{C3380CC4-5D6E-409C-BE32-E72D297353CC}">
              <c16:uniqueId val="{00000001-7191-4C8C-B6F6-E9013B267CE2}"/>
            </c:ext>
          </c:extLst>
        </c:ser>
        <c:ser>
          <c:idx val="2"/>
          <c:order val="2"/>
          <c:tx>
            <c:strRef>
              <c:f>'PT30'!$A$6</c:f>
              <c:strCache>
                <c:ptCount val="1"/>
                <c:pt idx="0">
                  <c:v>Neither agree nor disagreee</c:v>
                </c:pt>
              </c:strCache>
            </c:strRef>
          </c:tx>
          <c:spPr>
            <a:solidFill>
              <a:srgbClr val="007B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'PT30'!$B$3:$I$3</c:f>
              <c:strCache>
                <c:ptCount val="8"/>
                <c:pt idx="0">
                  <c:v>All workers</c:v>
                </c:pt>
                <c:pt idx="2">
                  <c:v>Gen Z/
Millennial
(20 – 40)</c:v>
                </c:pt>
                <c:pt idx="3">
                  <c:v>Gen X 
(41 – 56)</c:v>
                </c:pt>
                <c:pt idx="4">
                  <c:v>Baby Boomer 
(57 – 75)</c:v>
                </c:pt>
                <c:pt idx="6">
                  <c:v>Men</c:v>
                </c:pt>
                <c:pt idx="7">
                  <c:v>Women</c:v>
                </c:pt>
              </c:strCache>
            </c:strRef>
          </c:cat>
          <c:val>
            <c:numRef>
              <c:f>'PT30'!$B$6:$I$6</c:f>
              <c:numCache>
                <c:formatCode>General</c:formatCode>
                <c:ptCount val="8"/>
                <c:pt idx="0" formatCode="0%">
                  <c:v>0.28999999999999998</c:v>
                </c:pt>
                <c:pt idx="2" formatCode="0%">
                  <c:v>0.3</c:v>
                </c:pt>
                <c:pt idx="3" formatCode="0%">
                  <c:v>0.32</c:v>
                </c:pt>
                <c:pt idx="4" formatCode="0%">
                  <c:v>0.25</c:v>
                </c:pt>
                <c:pt idx="6" formatCode="0%">
                  <c:v>0.28000000000000003</c:v>
                </c:pt>
                <c:pt idx="7" formatCode="0%">
                  <c:v>0.31</c:v>
                </c:pt>
              </c:numCache>
            </c:numRef>
          </c:val>
          <c:extLst>
            <c:ext xmlns:c16="http://schemas.microsoft.com/office/drawing/2014/chart" uri="{C3380CC4-5D6E-409C-BE32-E72D297353CC}">
              <c16:uniqueId val="{00000002-7191-4C8C-B6F6-E9013B267CE2}"/>
            </c:ext>
          </c:extLst>
        </c:ser>
        <c:ser>
          <c:idx val="3"/>
          <c:order val="3"/>
          <c:tx>
            <c:strRef>
              <c:f>'PT30'!$A$7</c:f>
              <c:strCache>
                <c:ptCount val="1"/>
                <c:pt idx="0">
                  <c:v>Somewhat agree</c:v>
                </c:pt>
              </c:strCache>
            </c:strRef>
          </c:tx>
          <c:spPr>
            <a:solidFill>
              <a:srgbClr val="ED8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'PT30'!$B$3:$I$3</c:f>
              <c:strCache>
                <c:ptCount val="8"/>
                <c:pt idx="0">
                  <c:v>All workers</c:v>
                </c:pt>
                <c:pt idx="2">
                  <c:v>Gen Z/
Millennial
(20 – 40)</c:v>
                </c:pt>
                <c:pt idx="3">
                  <c:v>Gen X 
(41 – 56)</c:v>
                </c:pt>
                <c:pt idx="4">
                  <c:v>Baby Boomer 
(57 – 75)</c:v>
                </c:pt>
                <c:pt idx="6">
                  <c:v>Men</c:v>
                </c:pt>
                <c:pt idx="7">
                  <c:v>Women</c:v>
                </c:pt>
              </c:strCache>
            </c:strRef>
          </c:cat>
          <c:val>
            <c:numRef>
              <c:f>'PT30'!$B$7:$I$7</c:f>
              <c:numCache>
                <c:formatCode>General</c:formatCode>
                <c:ptCount val="8"/>
                <c:pt idx="0" formatCode="0%">
                  <c:v>0.41</c:v>
                </c:pt>
                <c:pt idx="2" formatCode="0%">
                  <c:v>0.4</c:v>
                </c:pt>
                <c:pt idx="3" formatCode="0%">
                  <c:v>0.39</c:v>
                </c:pt>
                <c:pt idx="4" formatCode="0%">
                  <c:v>0.44</c:v>
                </c:pt>
                <c:pt idx="6" formatCode="0%">
                  <c:v>0.42</c:v>
                </c:pt>
                <c:pt idx="7" formatCode="0%">
                  <c:v>0.39</c:v>
                </c:pt>
              </c:numCache>
            </c:numRef>
          </c:val>
          <c:extLst>
            <c:ext xmlns:c16="http://schemas.microsoft.com/office/drawing/2014/chart" uri="{C3380CC4-5D6E-409C-BE32-E72D297353CC}">
              <c16:uniqueId val="{00000003-7191-4C8C-B6F6-E9013B267CE2}"/>
            </c:ext>
          </c:extLst>
        </c:ser>
        <c:ser>
          <c:idx val="4"/>
          <c:order val="4"/>
          <c:tx>
            <c:strRef>
              <c:f>'PT30'!$A$8</c:f>
              <c:strCache>
                <c:ptCount val="1"/>
                <c:pt idx="0">
                  <c:v>Strongly agree</c:v>
                </c:pt>
              </c:strCache>
            </c:strRef>
          </c:tx>
          <c:spPr>
            <a:solidFill>
              <a:srgbClr val="885C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'PT30'!$B$3:$I$3</c:f>
              <c:strCache>
                <c:ptCount val="8"/>
                <c:pt idx="0">
                  <c:v>All workers</c:v>
                </c:pt>
                <c:pt idx="2">
                  <c:v>Gen Z/
Millennial
(20 – 40)</c:v>
                </c:pt>
                <c:pt idx="3">
                  <c:v>Gen X 
(41 – 56)</c:v>
                </c:pt>
                <c:pt idx="4">
                  <c:v>Baby Boomer 
(57 – 75)</c:v>
                </c:pt>
                <c:pt idx="6">
                  <c:v>Men</c:v>
                </c:pt>
                <c:pt idx="7">
                  <c:v>Women</c:v>
                </c:pt>
              </c:strCache>
            </c:strRef>
          </c:cat>
          <c:val>
            <c:numRef>
              <c:f>'PT30'!$B$8:$I$8</c:f>
              <c:numCache>
                <c:formatCode>General</c:formatCode>
                <c:ptCount val="8"/>
                <c:pt idx="0" formatCode="0%">
                  <c:v>0.21</c:v>
                </c:pt>
                <c:pt idx="2" formatCode="0%">
                  <c:v>0.2</c:v>
                </c:pt>
                <c:pt idx="3" formatCode="0%">
                  <c:v>0.2</c:v>
                </c:pt>
                <c:pt idx="4" formatCode="0%">
                  <c:v>0.22</c:v>
                </c:pt>
                <c:pt idx="6" formatCode="0%">
                  <c:v>0.21</c:v>
                </c:pt>
                <c:pt idx="7" formatCode="0%">
                  <c:v>0.2</c:v>
                </c:pt>
              </c:numCache>
            </c:numRef>
          </c:val>
          <c:extLst>
            <c:ext xmlns:c16="http://schemas.microsoft.com/office/drawing/2014/chart" uri="{C3380CC4-5D6E-409C-BE32-E72D297353CC}">
              <c16:uniqueId val="{00000004-7191-4C8C-B6F6-E9013B267CE2}"/>
            </c:ext>
          </c:extLst>
        </c:ser>
        <c:dLbls>
          <c:dLblPos val="ctr"/>
          <c:showLegendKey val="0"/>
          <c:showVal val="1"/>
          <c:showCatName val="0"/>
          <c:showSerName val="0"/>
          <c:showPercent val="0"/>
          <c:showBubbleSize val="0"/>
        </c:dLbls>
        <c:gapWidth val="100"/>
        <c:overlap val="100"/>
        <c:axId val="843601424"/>
        <c:axId val="843594208"/>
      </c:barChart>
      <c:catAx>
        <c:axId val="84360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43594208"/>
        <c:crosses val="autoZero"/>
        <c:auto val="1"/>
        <c:lblAlgn val="ctr"/>
        <c:lblOffset val="100"/>
        <c:noMultiLvlLbl val="0"/>
      </c:catAx>
      <c:valAx>
        <c:axId val="84359420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43601424"/>
        <c:crosses val="autoZero"/>
        <c:crossBetween val="between"/>
      </c:valAx>
      <c:spPr>
        <a:noFill/>
        <a:ln>
          <a:noFill/>
        </a:ln>
        <a:effectLst/>
      </c:spPr>
    </c:plotArea>
    <c:legend>
      <c:legendPos val="l"/>
      <c:layout>
        <c:manualLayout>
          <c:xMode val="edge"/>
          <c:yMode val="edge"/>
          <c:x val="1.0362694300518135E-2"/>
          <c:y val="2.3204131757723942E-2"/>
          <c:w val="0.21951776753294439"/>
          <c:h val="0.913516566675482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53533787551168"/>
          <c:y val="0.20802740210200599"/>
          <c:w val="0.83546638924020511"/>
          <c:h val="0.75315462058969984"/>
        </c:manualLayout>
      </c:layout>
      <c:barChart>
        <c:barDir val="bar"/>
        <c:grouping val="percentStacked"/>
        <c:varyColors val="0"/>
        <c:ser>
          <c:idx val="0"/>
          <c:order val="0"/>
          <c:tx>
            <c:strRef>
              <c:f>'PT17'!$A$4</c:f>
              <c:strCache>
                <c:ptCount val="1"/>
                <c:pt idx="0">
                  <c:v>Strongly disagree</c:v>
                </c:pt>
              </c:strCache>
            </c:strRef>
          </c:tx>
          <c:spPr>
            <a:solidFill>
              <a:srgbClr val="0B9EC1"/>
            </a:solidFill>
            <a:ln>
              <a:noFill/>
            </a:ln>
            <a:effectLst/>
          </c:spPr>
          <c:invertIfNegative val="0"/>
          <c:dLbls>
            <c:dLbl>
              <c:idx val="2"/>
              <c:layout>
                <c:manualLayout>
                  <c:x val="1.2089810017271125E-2"/>
                  <c:y val="5.646251244842800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14-4B9B-875A-0D7ED0EC33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'PT17'!$B$3:$I$3</c:f>
              <c:strCache>
                <c:ptCount val="8"/>
                <c:pt idx="0">
                  <c:v>All workers</c:v>
                </c:pt>
                <c:pt idx="2">
                  <c:v>Gen Z/Millennial
(20 – 40)</c:v>
                </c:pt>
                <c:pt idx="3">
                  <c:v>Gen X 
(41 – 56)</c:v>
                </c:pt>
                <c:pt idx="4">
                  <c:v>Baby Boomer 
(57 – 75)</c:v>
                </c:pt>
                <c:pt idx="6">
                  <c:v>Men</c:v>
                </c:pt>
                <c:pt idx="7">
                  <c:v>Women</c:v>
                </c:pt>
              </c:strCache>
            </c:strRef>
          </c:cat>
          <c:val>
            <c:numRef>
              <c:f>'PT17'!$B$4:$I$4</c:f>
              <c:numCache>
                <c:formatCode>General</c:formatCode>
                <c:ptCount val="8"/>
                <c:pt idx="0" formatCode="0%">
                  <c:v>0.03</c:v>
                </c:pt>
                <c:pt idx="2" formatCode="0%">
                  <c:v>0.02</c:v>
                </c:pt>
                <c:pt idx="3" formatCode="0%">
                  <c:v>0.04</c:v>
                </c:pt>
                <c:pt idx="4" formatCode="0%">
                  <c:v>0.06</c:v>
                </c:pt>
                <c:pt idx="6" formatCode="0%">
                  <c:v>0.03</c:v>
                </c:pt>
                <c:pt idx="7" formatCode="0%">
                  <c:v>0.04</c:v>
                </c:pt>
              </c:numCache>
            </c:numRef>
          </c:val>
          <c:extLst>
            <c:ext xmlns:c16="http://schemas.microsoft.com/office/drawing/2014/chart" uri="{C3380CC4-5D6E-409C-BE32-E72D297353CC}">
              <c16:uniqueId val="{00000000-3B14-4B9B-875A-0D7ED0EC3377}"/>
            </c:ext>
          </c:extLst>
        </c:ser>
        <c:ser>
          <c:idx val="1"/>
          <c:order val="1"/>
          <c:tx>
            <c:strRef>
              <c:f>'PT17'!$A$5</c:f>
              <c:strCache>
                <c:ptCount val="1"/>
                <c:pt idx="0">
                  <c:v>Somewhat disagree</c:v>
                </c:pt>
              </c:strCache>
            </c:strRef>
          </c:tx>
          <c:spPr>
            <a:solidFill>
              <a:srgbClr val="FAC80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'PT17'!$B$3:$I$3</c:f>
              <c:strCache>
                <c:ptCount val="8"/>
                <c:pt idx="0">
                  <c:v>All workers</c:v>
                </c:pt>
                <c:pt idx="2">
                  <c:v>Gen Z/Millennial
(20 – 40)</c:v>
                </c:pt>
                <c:pt idx="3">
                  <c:v>Gen X 
(41 – 56)</c:v>
                </c:pt>
                <c:pt idx="4">
                  <c:v>Baby Boomer 
(57 – 75)</c:v>
                </c:pt>
                <c:pt idx="6">
                  <c:v>Men</c:v>
                </c:pt>
                <c:pt idx="7">
                  <c:v>Women</c:v>
                </c:pt>
              </c:strCache>
            </c:strRef>
          </c:cat>
          <c:val>
            <c:numRef>
              <c:f>'PT17'!$B$5:$I$5</c:f>
              <c:numCache>
                <c:formatCode>General</c:formatCode>
                <c:ptCount val="8"/>
                <c:pt idx="0" formatCode="0%">
                  <c:v>7.0000000000000007E-2</c:v>
                </c:pt>
                <c:pt idx="2" formatCode="0%">
                  <c:v>0.05</c:v>
                </c:pt>
                <c:pt idx="3" formatCode="0%">
                  <c:v>0.1</c:v>
                </c:pt>
                <c:pt idx="4" formatCode="0%">
                  <c:v>7.0000000000000007E-2</c:v>
                </c:pt>
                <c:pt idx="6" formatCode="0%">
                  <c:v>7.0000000000000007E-2</c:v>
                </c:pt>
                <c:pt idx="7" formatCode="0%">
                  <c:v>0.08</c:v>
                </c:pt>
              </c:numCache>
            </c:numRef>
          </c:val>
          <c:extLst>
            <c:ext xmlns:c16="http://schemas.microsoft.com/office/drawing/2014/chart" uri="{C3380CC4-5D6E-409C-BE32-E72D297353CC}">
              <c16:uniqueId val="{00000001-3B14-4B9B-875A-0D7ED0EC3377}"/>
            </c:ext>
          </c:extLst>
        </c:ser>
        <c:ser>
          <c:idx val="2"/>
          <c:order val="2"/>
          <c:tx>
            <c:strRef>
              <c:f>'PT17'!$A$6</c:f>
              <c:strCache>
                <c:ptCount val="1"/>
                <c:pt idx="0">
                  <c:v>Neither agree nor disagreee</c:v>
                </c:pt>
              </c:strCache>
            </c:strRef>
          </c:tx>
          <c:spPr>
            <a:solidFill>
              <a:srgbClr val="00814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'PT17'!$B$3:$I$3</c:f>
              <c:strCache>
                <c:ptCount val="8"/>
                <c:pt idx="0">
                  <c:v>All workers</c:v>
                </c:pt>
                <c:pt idx="2">
                  <c:v>Gen Z/Millennial
(20 – 40)</c:v>
                </c:pt>
                <c:pt idx="3">
                  <c:v>Gen X 
(41 – 56)</c:v>
                </c:pt>
                <c:pt idx="4">
                  <c:v>Baby Boomer 
(57 – 75)</c:v>
                </c:pt>
                <c:pt idx="6">
                  <c:v>Men</c:v>
                </c:pt>
                <c:pt idx="7">
                  <c:v>Women</c:v>
                </c:pt>
              </c:strCache>
            </c:strRef>
          </c:cat>
          <c:val>
            <c:numRef>
              <c:f>'PT17'!$B$6:$I$6</c:f>
              <c:numCache>
                <c:formatCode>General</c:formatCode>
                <c:ptCount val="8"/>
                <c:pt idx="0" formatCode="0%">
                  <c:v>0.19</c:v>
                </c:pt>
                <c:pt idx="2" formatCode="0%">
                  <c:v>0.15</c:v>
                </c:pt>
                <c:pt idx="3" formatCode="0%">
                  <c:v>0.17</c:v>
                </c:pt>
                <c:pt idx="4" formatCode="0%">
                  <c:v>0.32</c:v>
                </c:pt>
                <c:pt idx="6" formatCode="0%">
                  <c:v>0.21</c:v>
                </c:pt>
                <c:pt idx="7" formatCode="0%">
                  <c:v>0.18</c:v>
                </c:pt>
              </c:numCache>
            </c:numRef>
          </c:val>
          <c:extLst>
            <c:ext xmlns:c16="http://schemas.microsoft.com/office/drawing/2014/chart" uri="{C3380CC4-5D6E-409C-BE32-E72D297353CC}">
              <c16:uniqueId val="{00000002-3B14-4B9B-875A-0D7ED0EC3377}"/>
            </c:ext>
          </c:extLst>
        </c:ser>
        <c:ser>
          <c:idx val="3"/>
          <c:order val="3"/>
          <c:tx>
            <c:strRef>
              <c:f>'PT17'!$A$7</c:f>
              <c:strCache>
                <c:ptCount val="1"/>
                <c:pt idx="0">
                  <c:v>Somewhat agree</c:v>
                </c:pt>
              </c:strCache>
            </c:strRef>
          </c:tx>
          <c:spPr>
            <a:solidFill>
              <a:srgbClr val="F792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'PT17'!$B$3:$I$3</c:f>
              <c:strCache>
                <c:ptCount val="8"/>
                <c:pt idx="0">
                  <c:v>All workers</c:v>
                </c:pt>
                <c:pt idx="2">
                  <c:v>Gen Z/Millennial
(20 – 40)</c:v>
                </c:pt>
                <c:pt idx="3">
                  <c:v>Gen X 
(41 – 56)</c:v>
                </c:pt>
                <c:pt idx="4">
                  <c:v>Baby Boomer 
(57 – 75)</c:v>
                </c:pt>
                <c:pt idx="6">
                  <c:v>Men</c:v>
                </c:pt>
                <c:pt idx="7">
                  <c:v>Women</c:v>
                </c:pt>
              </c:strCache>
            </c:strRef>
          </c:cat>
          <c:val>
            <c:numRef>
              <c:f>'PT17'!$B$7:$I$7</c:f>
              <c:numCache>
                <c:formatCode>General</c:formatCode>
                <c:ptCount val="8"/>
                <c:pt idx="0" formatCode="0%">
                  <c:v>0.4</c:v>
                </c:pt>
                <c:pt idx="2" formatCode="0%">
                  <c:v>0.39</c:v>
                </c:pt>
                <c:pt idx="3" formatCode="0%">
                  <c:v>0.45</c:v>
                </c:pt>
                <c:pt idx="4" formatCode="0%">
                  <c:v>0.36</c:v>
                </c:pt>
                <c:pt idx="6" formatCode="0%">
                  <c:v>0.4</c:v>
                </c:pt>
                <c:pt idx="7" formatCode="0%">
                  <c:v>0.4</c:v>
                </c:pt>
              </c:numCache>
            </c:numRef>
          </c:val>
          <c:extLst>
            <c:ext xmlns:c16="http://schemas.microsoft.com/office/drawing/2014/chart" uri="{C3380CC4-5D6E-409C-BE32-E72D297353CC}">
              <c16:uniqueId val="{00000003-3B14-4B9B-875A-0D7ED0EC3377}"/>
            </c:ext>
          </c:extLst>
        </c:ser>
        <c:ser>
          <c:idx val="4"/>
          <c:order val="4"/>
          <c:tx>
            <c:strRef>
              <c:f>'PT17'!$A$8</c:f>
              <c:strCache>
                <c:ptCount val="1"/>
                <c:pt idx="0">
                  <c:v>Strongly agree</c:v>
                </c:pt>
              </c:strCache>
            </c:strRef>
          </c:tx>
          <c:spPr>
            <a:solidFill>
              <a:srgbClr val="6040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'PT17'!$B$3:$I$3</c:f>
              <c:strCache>
                <c:ptCount val="8"/>
                <c:pt idx="0">
                  <c:v>All workers</c:v>
                </c:pt>
                <c:pt idx="2">
                  <c:v>Gen Z/Millennial
(20 – 40)</c:v>
                </c:pt>
                <c:pt idx="3">
                  <c:v>Gen X 
(41 – 56)</c:v>
                </c:pt>
                <c:pt idx="4">
                  <c:v>Baby Boomer 
(57 – 75)</c:v>
                </c:pt>
                <c:pt idx="6">
                  <c:v>Men</c:v>
                </c:pt>
                <c:pt idx="7">
                  <c:v>Women</c:v>
                </c:pt>
              </c:strCache>
            </c:strRef>
          </c:cat>
          <c:val>
            <c:numRef>
              <c:f>'PT17'!$B$8:$I$8</c:f>
              <c:numCache>
                <c:formatCode>General</c:formatCode>
                <c:ptCount val="8"/>
                <c:pt idx="0" formatCode="0%">
                  <c:v>0.3</c:v>
                </c:pt>
                <c:pt idx="2" formatCode="0%">
                  <c:v>0.38</c:v>
                </c:pt>
                <c:pt idx="3" formatCode="0%">
                  <c:v>0.25</c:v>
                </c:pt>
                <c:pt idx="4" formatCode="0%">
                  <c:v>0.2</c:v>
                </c:pt>
                <c:pt idx="6" formatCode="0%">
                  <c:v>0.39</c:v>
                </c:pt>
                <c:pt idx="7" formatCode="0%">
                  <c:v>0.31</c:v>
                </c:pt>
              </c:numCache>
            </c:numRef>
          </c:val>
          <c:extLst>
            <c:ext xmlns:c16="http://schemas.microsoft.com/office/drawing/2014/chart" uri="{C3380CC4-5D6E-409C-BE32-E72D297353CC}">
              <c16:uniqueId val="{00000004-3B14-4B9B-875A-0D7ED0EC3377}"/>
            </c:ext>
          </c:extLst>
        </c:ser>
        <c:dLbls>
          <c:dLblPos val="ctr"/>
          <c:showLegendKey val="0"/>
          <c:showVal val="1"/>
          <c:showCatName val="0"/>
          <c:showSerName val="0"/>
          <c:showPercent val="0"/>
          <c:showBubbleSize val="0"/>
        </c:dLbls>
        <c:gapWidth val="50"/>
        <c:overlap val="100"/>
        <c:axId val="843601424"/>
        <c:axId val="843594208"/>
      </c:barChart>
      <c:catAx>
        <c:axId val="8436014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900" b="0" i="0" u="none" strike="noStrike" kern="1200" baseline="0">
                <a:solidFill>
                  <a:schemeClr val="tx1"/>
                </a:solidFill>
                <a:latin typeface="+mn-lt"/>
                <a:ea typeface="+mn-ea"/>
                <a:cs typeface="+mn-cs"/>
              </a:defRPr>
            </a:pPr>
            <a:endParaRPr lang="en-US"/>
          </a:p>
        </c:txPr>
        <c:crossAx val="843594208"/>
        <c:crosses val="autoZero"/>
        <c:auto val="1"/>
        <c:lblAlgn val="ctr"/>
        <c:lblOffset val="100"/>
        <c:noMultiLvlLbl val="0"/>
      </c:catAx>
      <c:valAx>
        <c:axId val="843594208"/>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436014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'PT32'!$A$4</c:f>
              <c:strCache>
                <c:ptCount val="1"/>
                <c:pt idx="0">
                  <c:v>Strongly disagree</c:v>
                </c:pt>
              </c:strCache>
            </c:strRef>
          </c:tx>
          <c:spPr>
            <a:solidFill>
              <a:srgbClr val="4298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'PT32'!$B$3:$I$3</c:f>
              <c:strCache>
                <c:ptCount val="8"/>
                <c:pt idx="0">
                  <c:v>All workers</c:v>
                </c:pt>
                <c:pt idx="2">
                  <c:v>Gen Z/ Millennial
(20 – 40)</c:v>
                </c:pt>
                <c:pt idx="3">
                  <c:v>Gen X 
(41 – 56)</c:v>
                </c:pt>
                <c:pt idx="4">
                  <c:v>Baby Boomer 
(57 – 75)</c:v>
                </c:pt>
                <c:pt idx="6">
                  <c:v>Men</c:v>
                </c:pt>
                <c:pt idx="7">
                  <c:v>Women</c:v>
                </c:pt>
              </c:strCache>
            </c:strRef>
          </c:cat>
          <c:val>
            <c:numRef>
              <c:f>'PT32'!$B$4:$I$4</c:f>
              <c:numCache>
                <c:formatCode>General</c:formatCode>
                <c:ptCount val="8"/>
                <c:pt idx="0" formatCode="0%">
                  <c:v>0.03</c:v>
                </c:pt>
                <c:pt idx="2" formatCode="0%">
                  <c:v>0.03</c:v>
                </c:pt>
                <c:pt idx="3" formatCode="0%">
                  <c:v>0.03</c:v>
                </c:pt>
                <c:pt idx="4" formatCode="0%">
                  <c:v>0.04</c:v>
                </c:pt>
                <c:pt idx="6" formatCode="0%">
                  <c:v>0.03</c:v>
                </c:pt>
                <c:pt idx="7" formatCode="0%">
                  <c:v>0.03</c:v>
                </c:pt>
              </c:numCache>
            </c:numRef>
          </c:val>
          <c:extLst>
            <c:ext xmlns:c16="http://schemas.microsoft.com/office/drawing/2014/chart" uri="{C3380CC4-5D6E-409C-BE32-E72D297353CC}">
              <c16:uniqueId val="{00000000-23B7-4AD8-BB14-00F04E51ABF2}"/>
            </c:ext>
          </c:extLst>
        </c:ser>
        <c:ser>
          <c:idx val="1"/>
          <c:order val="1"/>
          <c:tx>
            <c:strRef>
              <c:f>'PT32'!$A$5</c:f>
              <c:strCache>
                <c:ptCount val="1"/>
                <c:pt idx="0">
                  <c:v>Somewhat disagree</c:v>
                </c:pt>
              </c:strCache>
            </c:strRef>
          </c:tx>
          <c:spPr>
            <a:solidFill>
              <a:srgbClr val="DA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'PT32'!$B$3:$I$3</c:f>
              <c:strCache>
                <c:ptCount val="8"/>
                <c:pt idx="0">
                  <c:v>All workers</c:v>
                </c:pt>
                <c:pt idx="2">
                  <c:v>Gen Z/ Millennial
(20 – 40)</c:v>
                </c:pt>
                <c:pt idx="3">
                  <c:v>Gen X 
(41 – 56)</c:v>
                </c:pt>
                <c:pt idx="4">
                  <c:v>Baby Boomer 
(57 – 75)</c:v>
                </c:pt>
                <c:pt idx="6">
                  <c:v>Men</c:v>
                </c:pt>
                <c:pt idx="7">
                  <c:v>Women</c:v>
                </c:pt>
              </c:strCache>
            </c:strRef>
          </c:cat>
          <c:val>
            <c:numRef>
              <c:f>'PT32'!$B$5:$I$5</c:f>
              <c:numCache>
                <c:formatCode>General</c:formatCode>
                <c:ptCount val="8"/>
                <c:pt idx="0" formatCode="0%">
                  <c:v>0.04</c:v>
                </c:pt>
                <c:pt idx="2" formatCode="0%">
                  <c:v>0.04</c:v>
                </c:pt>
                <c:pt idx="3" formatCode="0%">
                  <c:v>0.04</c:v>
                </c:pt>
                <c:pt idx="4" formatCode="0%">
                  <c:v>0.06</c:v>
                </c:pt>
                <c:pt idx="6" formatCode="0%">
                  <c:v>0.05</c:v>
                </c:pt>
                <c:pt idx="7" formatCode="0%">
                  <c:v>0.03</c:v>
                </c:pt>
              </c:numCache>
            </c:numRef>
          </c:val>
          <c:extLst>
            <c:ext xmlns:c16="http://schemas.microsoft.com/office/drawing/2014/chart" uri="{C3380CC4-5D6E-409C-BE32-E72D297353CC}">
              <c16:uniqueId val="{00000001-23B7-4AD8-BB14-00F04E51ABF2}"/>
            </c:ext>
          </c:extLst>
        </c:ser>
        <c:ser>
          <c:idx val="2"/>
          <c:order val="2"/>
          <c:tx>
            <c:strRef>
              <c:f>'PT32'!$A$6</c:f>
              <c:strCache>
                <c:ptCount val="1"/>
                <c:pt idx="0">
                  <c:v>Neither agree nor disagreee</c:v>
                </c:pt>
              </c:strCache>
            </c:strRef>
          </c:tx>
          <c:spPr>
            <a:solidFill>
              <a:srgbClr val="007B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'PT32'!$B$3:$I$3</c:f>
              <c:strCache>
                <c:ptCount val="8"/>
                <c:pt idx="0">
                  <c:v>All workers</c:v>
                </c:pt>
                <c:pt idx="2">
                  <c:v>Gen Z/ Millennial
(20 – 40)</c:v>
                </c:pt>
                <c:pt idx="3">
                  <c:v>Gen X 
(41 – 56)</c:v>
                </c:pt>
                <c:pt idx="4">
                  <c:v>Baby Boomer 
(57 – 75)</c:v>
                </c:pt>
                <c:pt idx="6">
                  <c:v>Men</c:v>
                </c:pt>
                <c:pt idx="7">
                  <c:v>Women</c:v>
                </c:pt>
              </c:strCache>
            </c:strRef>
          </c:cat>
          <c:val>
            <c:numRef>
              <c:f>'PT32'!$B$6:$I$6</c:f>
              <c:numCache>
                <c:formatCode>General</c:formatCode>
                <c:ptCount val="8"/>
                <c:pt idx="0" formatCode="0%">
                  <c:v>0.15</c:v>
                </c:pt>
                <c:pt idx="2" formatCode="0%">
                  <c:v>0.13</c:v>
                </c:pt>
                <c:pt idx="3" formatCode="0%">
                  <c:v>0.15</c:v>
                </c:pt>
                <c:pt idx="4" formatCode="0%">
                  <c:v>0.16</c:v>
                </c:pt>
                <c:pt idx="6" formatCode="0%">
                  <c:v>0.14000000000000001</c:v>
                </c:pt>
                <c:pt idx="7" formatCode="0%">
                  <c:v>0.15</c:v>
                </c:pt>
              </c:numCache>
            </c:numRef>
          </c:val>
          <c:extLst>
            <c:ext xmlns:c16="http://schemas.microsoft.com/office/drawing/2014/chart" uri="{C3380CC4-5D6E-409C-BE32-E72D297353CC}">
              <c16:uniqueId val="{00000002-23B7-4AD8-BB14-00F04E51ABF2}"/>
            </c:ext>
          </c:extLst>
        </c:ser>
        <c:ser>
          <c:idx val="3"/>
          <c:order val="3"/>
          <c:tx>
            <c:strRef>
              <c:f>'PT32'!$A$7</c:f>
              <c:strCache>
                <c:ptCount val="1"/>
                <c:pt idx="0">
                  <c:v>Somewhat agree</c:v>
                </c:pt>
              </c:strCache>
            </c:strRef>
          </c:tx>
          <c:spPr>
            <a:solidFill>
              <a:srgbClr val="ED8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'PT32'!$B$3:$I$3</c:f>
              <c:strCache>
                <c:ptCount val="8"/>
                <c:pt idx="0">
                  <c:v>All workers</c:v>
                </c:pt>
                <c:pt idx="2">
                  <c:v>Gen Z/ Millennial
(20 – 40)</c:v>
                </c:pt>
                <c:pt idx="3">
                  <c:v>Gen X 
(41 – 56)</c:v>
                </c:pt>
                <c:pt idx="4">
                  <c:v>Baby Boomer 
(57 – 75)</c:v>
                </c:pt>
                <c:pt idx="6">
                  <c:v>Men</c:v>
                </c:pt>
                <c:pt idx="7">
                  <c:v>Women</c:v>
                </c:pt>
              </c:strCache>
            </c:strRef>
          </c:cat>
          <c:val>
            <c:numRef>
              <c:f>'PT32'!$B$7:$I$7</c:f>
              <c:numCache>
                <c:formatCode>General</c:formatCode>
                <c:ptCount val="8"/>
                <c:pt idx="0" formatCode="0%">
                  <c:v>0.46</c:v>
                </c:pt>
                <c:pt idx="2" formatCode="0%">
                  <c:v>0.46</c:v>
                </c:pt>
                <c:pt idx="3" formatCode="0%">
                  <c:v>0.46</c:v>
                </c:pt>
                <c:pt idx="4" formatCode="0%">
                  <c:v>0.48</c:v>
                </c:pt>
                <c:pt idx="6" formatCode="0%">
                  <c:v>0.46</c:v>
                </c:pt>
                <c:pt idx="7" formatCode="0%">
                  <c:v>0.47</c:v>
                </c:pt>
              </c:numCache>
            </c:numRef>
          </c:val>
          <c:extLst>
            <c:ext xmlns:c16="http://schemas.microsoft.com/office/drawing/2014/chart" uri="{C3380CC4-5D6E-409C-BE32-E72D297353CC}">
              <c16:uniqueId val="{00000003-23B7-4AD8-BB14-00F04E51ABF2}"/>
            </c:ext>
          </c:extLst>
        </c:ser>
        <c:ser>
          <c:idx val="4"/>
          <c:order val="4"/>
          <c:tx>
            <c:strRef>
              <c:f>'PT32'!$A$8</c:f>
              <c:strCache>
                <c:ptCount val="1"/>
                <c:pt idx="0">
                  <c:v>Strongly agree</c:v>
                </c:pt>
              </c:strCache>
            </c:strRef>
          </c:tx>
          <c:spPr>
            <a:solidFill>
              <a:srgbClr val="885C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'PT32'!$B$3:$I$3</c:f>
              <c:strCache>
                <c:ptCount val="8"/>
                <c:pt idx="0">
                  <c:v>All workers</c:v>
                </c:pt>
                <c:pt idx="2">
                  <c:v>Gen Z/ Millennial
(20 – 40)</c:v>
                </c:pt>
                <c:pt idx="3">
                  <c:v>Gen X 
(41 – 56)</c:v>
                </c:pt>
                <c:pt idx="4">
                  <c:v>Baby Boomer 
(57 – 75)</c:v>
                </c:pt>
                <c:pt idx="6">
                  <c:v>Men</c:v>
                </c:pt>
                <c:pt idx="7">
                  <c:v>Women</c:v>
                </c:pt>
              </c:strCache>
            </c:strRef>
          </c:cat>
          <c:val>
            <c:numRef>
              <c:f>'PT32'!$B$8:$I$8</c:f>
              <c:numCache>
                <c:formatCode>General</c:formatCode>
                <c:ptCount val="8"/>
                <c:pt idx="0" formatCode="0%">
                  <c:v>0.32</c:v>
                </c:pt>
                <c:pt idx="2" formatCode="0%">
                  <c:v>0.35</c:v>
                </c:pt>
                <c:pt idx="3" formatCode="0%">
                  <c:v>0.31</c:v>
                </c:pt>
                <c:pt idx="4" formatCode="0%">
                  <c:v>0.26</c:v>
                </c:pt>
                <c:pt idx="6" formatCode="0%">
                  <c:v>0.32</c:v>
                </c:pt>
                <c:pt idx="7" formatCode="0%">
                  <c:v>0.32</c:v>
                </c:pt>
              </c:numCache>
            </c:numRef>
          </c:val>
          <c:extLst>
            <c:ext xmlns:c16="http://schemas.microsoft.com/office/drawing/2014/chart" uri="{C3380CC4-5D6E-409C-BE32-E72D297353CC}">
              <c16:uniqueId val="{00000004-23B7-4AD8-BB14-00F04E51ABF2}"/>
            </c:ext>
          </c:extLst>
        </c:ser>
        <c:dLbls>
          <c:dLblPos val="ctr"/>
          <c:showLegendKey val="0"/>
          <c:showVal val="1"/>
          <c:showCatName val="0"/>
          <c:showSerName val="0"/>
          <c:showPercent val="0"/>
          <c:showBubbleSize val="0"/>
        </c:dLbls>
        <c:gapWidth val="50"/>
        <c:overlap val="100"/>
        <c:axId val="433010128"/>
        <c:axId val="433010456"/>
      </c:barChart>
      <c:catAx>
        <c:axId val="43301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33010456"/>
        <c:crosses val="autoZero"/>
        <c:auto val="1"/>
        <c:lblAlgn val="ctr"/>
        <c:lblOffset val="100"/>
        <c:noMultiLvlLbl val="0"/>
      </c:catAx>
      <c:valAx>
        <c:axId val="433010456"/>
        <c:scaling>
          <c:orientation val="minMax"/>
        </c:scaling>
        <c:delete val="1"/>
        <c:axPos val="l"/>
        <c:numFmt formatCode="0%" sourceLinked="1"/>
        <c:majorTickMark val="none"/>
        <c:minorTickMark val="none"/>
        <c:tickLblPos val="nextTo"/>
        <c:crossAx val="433010128"/>
        <c:crosses val="autoZero"/>
        <c:crossBetween val="between"/>
      </c:valAx>
      <c:spPr>
        <a:noFill/>
        <a:ln>
          <a:noFill/>
        </a:ln>
        <a:effectLst/>
      </c:spPr>
    </c:plotArea>
    <c:legend>
      <c:legendPos val="l"/>
      <c:layout>
        <c:manualLayout>
          <c:xMode val="edge"/>
          <c:yMode val="edge"/>
          <c:x val="1.3136288998357963E-2"/>
          <c:y val="4.375380577427819E-2"/>
          <c:w val="0.27827211253765693"/>
          <c:h val="0.88395286502039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DAAA00"/>
            </a:solidFill>
            <a:ln>
              <a:noFill/>
            </a:ln>
            <a:effectLst/>
          </c:spPr>
          <c:invertIfNegative val="0"/>
          <c:dPt>
            <c:idx val="0"/>
            <c:invertIfNegative val="0"/>
            <c:bubble3D val="0"/>
            <c:spPr>
              <a:solidFill>
                <a:srgbClr val="4298BE"/>
              </a:solidFill>
              <a:ln>
                <a:noFill/>
              </a:ln>
              <a:effectLst/>
            </c:spPr>
            <c:extLst>
              <c:ext xmlns:c16="http://schemas.microsoft.com/office/drawing/2014/chart" uri="{C3380CC4-5D6E-409C-BE32-E72D297353CC}">
                <c16:uniqueId val="{00000008-872A-491A-B1F6-C5578D7DAA28}"/>
              </c:ext>
            </c:extLst>
          </c:dPt>
          <c:dPt>
            <c:idx val="1"/>
            <c:invertIfNegative val="0"/>
            <c:bubble3D val="0"/>
            <c:spPr>
              <a:solidFill>
                <a:srgbClr val="4298BE"/>
              </a:solidFill>
              <a:ln>
                <a:noFill/>
              </a:ln>
              <a:effectLst/>
            </c:spPr>
            <c:extLst>
              <c:ext xmlns:c16="http://schemas.microsoft.com/office/drawing/2014/chart" uri="{C3380CC4-5D6E-409C-BE32-E72D297353CC}">
                <c16:uniqueId val="{00000009-872A-491A-B1F6-C5578D7DAA28}"/>
              </c:ext>
            </c:extLst>
          </c:dPt>
          <c:dPt>
            <c:idx val="2"/>
            <c:invertIfNegative val="0"/>
            <c:bubble3D val="0"/>
            <c:spPr>
              <a:solidFill>
                <a:srgbClr val="4298BE"/>
              </a:solidFill>
              <a:ln>
                <a:noFill/>
              </a:ln>
              <a:effectLst/>
            </c:spPr>
            <c:extLst>
              <c:ext xmlns:c16="http://schemas.microsoft.com/office/drawing/2014/chart" uri="{C3380CC4-5D6E-409C-BE32-E72D297353CC}">
                <c16:uniqueId val="{0000000A-872A-491A-B1F6-C5578D7DAA28}"/>
              </c:ext>
            </c:extLst>
          </c:dPt>
          <c:dPt>
            <c:idx val="3"/>
            <c:invertIfNegative val="0"/>
            <c:bubble3D val="0"/>
            <c:spPr>
              <a:solidFill>
                <a:srgbClr val="4298BE"/>
              </a:solidFill>
              <a:ln>
                <a:noFill/>
              </a:ln>
              <a:effectLst/>
            </c:spPr>
            <c:extLst>
              <c:ext xmlns:c16="http://schemas.microsoft.com/office/drawing/2014/chart" uri="{C3380CC4-5D6E-409C-BE32-E72D297353CC}">
                <c16:uniqueId val="{0000000B-872A-491A-B1F6-C5578D7DAA28}"/>
              </c:ext>
            </c:extLst>
          </c:dPt>
          <c:dPt>
            <c:idx val="5"/>
            <c:invertIfNegative val="0"/>
            <c:bubble3D val="0"/>
            <c:spPr>
              <a:solidFill>
                <a:srgbClr val="DAAA00"/>
              </a:solidFill>
              <a:ln>
                <a:solidFill>
                  <a:schemeClr val="accent2"/>
                </a:solidFill>
              </a:ln>
              <a:effectLst/>
            </c:spPr>
            <c:extLst>
              <c:ext xmlns:c16="http://schemas.microsoft.com/office/drawing/2014/chart" uri="{C3380CC4-5D6E-409C-BE32-E72D297353CC}">
                <c16:uniqueId val="{00000001-05D0-4B20-BA9D-5B58AABC237E}"/>
              </c:ext>
            </c:extLst>
          </c:dPt>
          <c:dPt>
            <c:idx val="6"/>
            <c:invertIfNegative val="0"/>
            <c:bubble3D val="0"/>
            <c:spPr>
              <a:solidFill>
                <a:srgbClr val="DAAA00"/>
              </a:solidFill>
              <a:ln>
                <a:noFill/>
              </a:ln>
              <a:effectLst/>
            </c:spPr>
            <c:extLst>
              <c:ext xmlns:c16="http://schemas.microsoft.com/office/drawing/2014/chart" uri="{C3380CC4-5D6E-409C-BE32-E72D297353CC}">
                <c16:uniqueId val="{00000003-05D0-4B20-BA9D-5B58AABC237E}"/>
              </c:ext>
            </c:extLst>
          </c:dPt>
          <c:dPt>
            <c:idx val="7"/>
            <c:invertIfNegative val="0"/>
            <c:bubble3D val="0"/>
            <c:spPr>
              <a:solidFill>
                <a:srgbClr val="DAAA00"/>
              </a:solidFill>
              <a:ln>
                <a:noFill/>
              </a:ln>
              <a:effectLst/>
            </c:spPr>
            <c:extLst>
              <c:ext xmlns:c16="http://schemas.microsoft.com/office/drawing/2014/chart" uri="{C3380CC4-5D6E-409C-BE32-E72D297353CC}">
                <c16:uniqueId val="{00000005-05D0-4B20-BA9D-5B58AABC237E}"/>
              </c:ext>
            </c:extLst>
          </c:dPt>
          <c:dPt>
            <c:idx val="8"/>
            <c:invertIfNegative val="0"/>
            <c:bubble3D val="0"/>
            <c:spPr>
              <a:solidFill>
                <a:srgbClr val="DAAA00"/>
              </a:solidFill>
              <a:ln>
                <a:noFill/>
              </a:ln>
              <a:effectLst/>
            </c:spPr>
            <c:extLst>
              <c:ext xmlns:c16="http://schemas.microsoft.com/office/drawing/2014/chart" uri="{C3380CC4-5D6E-409C-BE32-E72D297353CC}">
                <c16:uniqueId val="{00000007-05D0-4B20-BA9D-5B58AABC237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Employer offered a retirement savings plan</c:v>
                </c:pt>
                <c:pt idx="1">
                  <c:v>Employer offered to match savings</c:v>
                </c:pt>
                <c:pt idx="2">
                  <c:v>Employer automatically enrolled me</c:v>
                </c:pt>
                <c:pt idx="3">
                  <c:v>Started first job</c:v>
                </c:pt>
                <c:pt idx="5">
                  <c:v>Reached a certain age</c:v>
                </c:pt>
                <c:pt idx="6">
                  <c:v>Started a family</c:v>
                </c:pt>
                <c:pt idx="7">
                  <c:v>Got married</c:v>
                </c:pt>
                <c:pt idx="8">
                  <c:v>Bought first home </c:v>
                </c:pt>
              </c:strCache>
            </c:strRef>
          </c:cat>
          <c:val>
            <c:numRef>
              <c:f>Sheet1!$B$5:$B$13</c:f>
              <c:numCache>
                <c:formatCode>0%</c:formatCode>
                <c:ptCount val="9"/>
                <c:pt idx="0">
                  <c:v>0.37</c:v>
                </c:pt>
                <c:pt idx="1">
                  <c:v>0.28999999999999998</c:v>
                </c:pt>
                <c:pt idx="2">
                  <c:v>0.2</c:v>
                </c:pt>
                <c:pt idx="3">
                  <c:v>0.19</c:v>
                </c:pt>
                <c:pt idx="5">
                  <c:v>0.23</c:v>
                </c:pt>
                <c:pt idx="6">
                  <c:v>0.14000000000000001</c:v>
                </c:pt>
                <c:pt idx="7">
                  <c:v>0.13</c:v>
                </c:pt>
                <c:pt idx="8">
                  <c:v>0.09</c:v>
                </c:pt>
              </c:numCache>
            </c:numRef>
          </c:val>
          <c:extLst>
            <c:ext xmlns:c16="http://schemas.microsoft.com/office/drawing/2014/chart" uri="{C3380CC4-5D6E-409C-BE32-E72D297353CC}">
              <c16:uniqueId val="{00000008-05D0-4B20-BA9D-5B58AABC237E}"/>
            </c:ext>
          </c:extLst>
        </c:ser>
        <c:dLbls>
          <c:dLblPos val="outEnd"/>
          <c:showLegendKey val="0"/>
          <c:showVal val="1"/>
          <c:showCatName val="0"/>
          <c:showSerName val="0"/>
          <c:showPercent val="0"/>
          <c:showBubbleSize val="0"/>
        </c:dLbls>
        <c:gapWidth val="142"/>
        <c:axId val="858716616"/>
        <c:axId val="858717600"/>
      </c:barChart>
      <c:catAx>
        <c:axId val="858716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900" b="0" i="0" u="none" strike="noStrike" kern="1200" baseline="0">
                <a:solidFill>
                  <a:schemeClr val="tx1"/>
                </a:solidFill>
                <a:latin typeface="+mn-lt"/>
                <a:ea typeface="+mn-ea"/>
                <a:cs typeface="+mn-cs"/>
              </a:defRPr>
            </a:pPr>
            <a:endParaRPr lang="en-US"/>
          </a:p>
        </c:txPr>
        <c:crossAx val="858717600"/>
        <c:crosses val="autoZero"/>
        <c:auto val="1"/>
        <c:lblAlgn val="ctr"/>
        <c:lblOffset val="100"/>
        <c:noMultiLvlLbl val="0"/>
      </c:catAx>
      <c:valAx>
        <c:axId val="858717600"/>
        <c:scaling>
          <c:orientation val="minMax"/>
        </c:scaling>
        <c:delete val="1"/>
        <c:axPos val="t"/>
        <c:numFmt formatCode="0%" sourceLinked="1"/>
        <c:majorTickMark val="none"/>
        <c:minorTickMark val="none"/>
        <c:tickLblPos val="nextTo"/>
        <c:crossAx val="8587166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70544206868315"/>
          <c:y val="0.16520575231032947"/>
          <c:w val="0.86353760970366333"/>
          <c:h val="0.73858624902673442"/>
        </c:manualLayout>
      </c:layout>
      <c:barChart>
        <c:barDir val="bar"/>
        <c:grouping val="percentStacked"/>
        <c:varyColors val="0"/>
        <c:ser>
          <c:idx val="0"/>
          <c:order val="0"/>
          <c:tx>
            <c:strRef>
              <c:f>'PT32'!$A$4</c:f>
              <c:strCache>
                <c:ptCount val="1"/>
                <c:pt idx="0">
                  <c:v>Strongly disagree</c:v>
                </c:pt>
              </c:strCache>
            </c:strRef>
          </c:tx>
          <c:spPr>
            <a:solidFill>
              <a:srgbClr val="4298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'PT32'!$B$3:$I$3</c:f>
              <c:strCache>
                <c:ptCount val="8"/>
                <c:pt idx="0">
                  <c:v>All workers</c:v>
                </c:pt>
                <c:pt idx="2">
                  <c:v>Gen Z/Millennial
(20 – 40)</c:v>
                </c:pt>
                <c:pt idx="3">
                  <c:v>Gen X 
(41 – 56)</c:v>
                </c:pt>
                <c:pt idx="4">
                  <c:v>Baby Boomer 
(57 – 75)</c:v>
                </c:pt>
                <c:pt idx="6">
                  <c:v>Men</c:v>
                </c:pt>
                <c:pt idx="7">
                  <c:v>Women</c:v>
                </c:pt>
              </c:strCache>
            </c:strRef>
          </c:cat>
          <c:val>
            <c:numRef>
              <c:f>'PT32'!$B$4:$I$4</c:f>
              <c:numCache>
                <c:formatCode>General</c:formatCode>
                <c:ptCount val="8"/>
                <c:pt idx="0" formatCode="0%">
                  <c:v>7.0000000000000007E-2</c:v>
                </c:pt>
                <c:pt idx="2" formatCode="0%">
                  <c:v>7.0000000000000007E-2</c:v>
                </c:pt>
                <c:pt idx="3" formatCode="0%">
                  <c:v>0.06</c:v>
                </c:pt>
                <c:pt idx="4" formatCode="0%">
                  <c:v>0.09</c:v>
                </c:pt>
                <c:pt idx="6" formatCode="0%">
                  <c:v>7.0000000000000007E-2</c:v>
                </c:pt>
                <c:pt idx="7" formatCode="0%">
                  <c:v>0.08</c:v>
                </c:pt>
              </c:numCache>
            </c:numRef>
          </c:val>
          <c:extLst>
            <c:ext xmlns:c16="http://schemas.microsoft.com/office/drawing/2014/chart" uri="{C3380CC4-5D6E-409C-BE32-E72D297353CC}">
              <c16:uniqueId val="{00000000-C12F-4B70-8E96-AB27AFA5C5C0}"/>
            </c:ext>
          </c:extLst>
        </c:ser>
        <c:ser>
          <c:idx val="1"/>
          <c:order val="1"/>
          <c:tx>
            <c:strRef>
              <c:f>'PT32'!$A$5</c:f>
              <c:strCache>
                <c:ptCount val="1"/>
                <c:pt idx="0">
                  <c:v>Somewhat disagree</c:v>
                </c:pt>
              </c:strCache>
            </c:strRef>
          </c:tx>
          <c:spPr>
            <a:solidFill>
              <a:srgbClr val="DA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'PT32'!$B$3:$I$3</c:f>
              <c:strCache>
                <c:ptCount val="8"/>
                <c:pt idx="0">
                  <c:v>All workers</c:v>
                </c:pt>
                <c:pt idx="2">
                  <c:v>Gen Z/Millennial
(20 – 40)</c:v>
                </c:pt>
                <c:pt idx="3">
                  <c:v>Gen X 
(41 – 56)</c:v>
                </c:pt>
                <c:pt idx="4">
                  <c:v>Baby Boomer 
(57 – 75)</c:v>
                </c:pt>
                <c:pt idx="6">
                  <c:v>Men</c:v>
                </c:pt>
                <c:pt idx="7">
                  <c:v>Women</c:v>
                </c:pt>
              </c:strCache>
            </c:strRef>
          </c:cat>
          <c:val>
            <c:numRef>
              <c:f>'PT32'!$B$5:$I$5</c:f>
              <c:numCache>
                <c:formatCode>General</c:formatCode>
                <c:ptCount val="8"/>
                <c:pt idx="0" formatCode="0%">
                  <c:v>0.13</c:v>
                </c:pt>
                <c:pt idx="2" formatCode="0%">
                  <c:v>0.14000000000000001</c:v>
                </c:pt>
                <c:pt idx="3" formatCode="0%">
                  <c:v>0.13</c:v>
                </c:pt>
                <c:pt idx="4" formatCode="0%">
                  <c:v>0.1</c:v>
                </c:pt>
                <c:pt idx="6" formatCode="0%">
                  <c:v>0.1</c:v>
                </c:pt>
                <c:pt idx="7" formatCode="0%">
                  <c:v>0.15</c:v>
                </c:pt>
              </c:numCache>
            </c:numRef>
          </c:val>
          <c:extLst>
            <c:ext xmlns:c16="http://schemas.microsoft.com/office/drawing/2014/chart" uri="{C3380CC4-5D6E-409C-BE32-E72D297353CC}">
              <c16:uniqueId val="{00000001-C12F-4B70-8E96-AB27AFA5C5C0}"/>
            </c:ext>
          </c:extLst>
        </c:ser>
        <c:ser>
          <c:idx val="2"/>
          <c:order val="2"/>
          <c:tx>
            <c:strRef>
              <c:f>'PT32'!$A$6</c:f>
              <c:strCache>
                <c:ptCount val="1"/>
                <c:pt idx="0">
                  <c:v>Neither agree nor disagreee</c:v>
                </c:pt>
              </c:strCache>
            </c:strRef>
          </c:tx>
          <c:spPr>
            <a:solidFill>
              <a:srgbClr val="007B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'PT32'!$B$3:$I$3</c:f>
              <c:strCache>
                <c:ptCount val="8"/>
                <c:pt idx="0">
                  <c:v>All workers</c:v>
                </c:pt>
                <c:pt idx="2">
                  <c:v>Gen Z/Millennial
(20 – 40)</c:v>
                </c:pt>
                <c:pt idx="3">
                  <c:v>Gen X 
(41 – 56)</c:v>
                </c:pt>
                <c:pt idx="4">
                  <c:v>Baby Boomer 
(57 – 75)</c:v>
                </c:pt>
                <c:pt idx="6">
                  <c:v>Men</c:v>
                </c:pt>
                <c:pt idx="7">
                  <c:v>Women</c:v>
                </c:pt>
              </c:strCache>
            </c:strRef>
          </c:cat>
          <c:val>
            <c:numRef>
              <c:f>'PT32'!$B$6:$I$6</c:f>
              <c:numCache>
                <c:formatCode>General</c:formatCode>
                <c:ptCount val="8"/>
                <c:pt idx="0" formatCode="0%">
                  <c:v>0.19</c:v>
                </c:pt>
                <c:pt idx="2" formatCode="0%">
                  <c:v>0.18</c:v>
                </c:pt>
                <c:pt idx="3" formatCode="0%">
                  <c:v>0.22</c:v>
                </c:pt>
                <c:pt idx="4" formatCode="0%">
                  <c:v>0.17</c:v>
                </c:pt>
                <c:pt idx="6" formatCode="0%">
                  <c:v>0.17</c:v>
                </c:pt>
                <c:pt idx="7" formatCode="0%">
                  <c:v>0.22</c:v>
                </c:pt>
              </c:numCache>
            </c:numRef>
          </c:val>
          <c:extLst>
            <c:ext xmlns:c16="http://schemas.microsoft.com/office/drawing/2014/chart" uri="{C3380CC4-5D6E-409C-BE32-E72D297353CC}">
              <c16:uniqueId val="{00000002-C12F-4B70-8E96-AB27AFA5C5C0}"/>
            </c:ext>
          </c:extLst>
        </c:ser>
        <c:ser>
          <c:idx val="3"/>
          <c:order val="3"/>
          <c:tx>
            <c:strRef>
              <c:f>'PT32'!$A$7</c:f>
              <c:strCache>
                <c:ptCount val="1"/>
                <c:pt idx="0">
                  <c:v>Somewhat agree</c:v>
                </c:pt>
              </c:strCache>
            </c:strRef>
          </c:tx>
          <c:spPr>
            <a:solidFill>
              <a:srgbClr val="ED8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'PT32'!$B$3:$I$3</c:f>
              <c:strCache>
                <c:ptCount val="8"/>
                <c:pt idx="0">
                  <c:v>All workers</c:v>
                </c:pt>
                <c:pt idx="2">
                  <c:v>Gen Z/Millennial
(20 – 40)</c:v>
                </c:pt>
                <c:pt idx="3">
                  <c:v>Gen X 
(41 – 56)</c:v>
                </c:pt>
                <c:pt idx="4">
                  <c:v>Baby Boomer 
(57 – 75)</c:v>
                </c:pt>
                <c:pt idx="6">
                  <c:v>Men</c:v>
                </c:pt>
                <c:pt idx="7">
                  <c:v>Women</c:v>
                </c:pt>
              </c:strCache>
            </c:strRef>
          </c:cat>
          <c:val>
            <c:numRef>
              <c:f>'PT32'!$B$7:$I$7</c:f>
              <c:numCache>
                <c:formatCode>General</c:formatCode>
                <c:ptCount val="8"/>
                <c:pt idx="0" formatCode="0%">
                  <c:v>0.39</c:v>
                </c:pt>
                <c:pt idx="2" formatCode="0%">
                  <c:v>0.39</c:v>
                </c:pt>
                <c:pt idx="3" formatCode="0%">
                  <c:v>0.36</c:v>
                </c:pt>
                <c:pt idx="4" formatCode="0%">
                  <c:v>0.42</c:v>
                </c:pt>
                <c:pt idx="6" formatCode="0%">
                  <c:v>0.4</c:v>
                </c:pt>
                <c:pt idx="7" formatCode="0%">
                  <c:v>0.37</c:v>
                </c:pt>
              </c:numCache>
            </c:numRef>
          </c:val>
          <c:extLst>
            <c:ext xmlns:c16="http://schemas.microsoft.com/office/drawing/2014/chart" uri="{C3380CC4-5D6E-409C-BE32-E72D297353CC}">
              <c16:uniqueId val="{00000003-C12F-4B70-8E96-AB27AFA5C5C0}"/>
            </c:ext>
          </c:extLst>
        </c:ser>
        <c:ser>
          <c:idx val="4"/>
          <c:order val="4"/>
          <c:tx>
            <c:strRef>
              <c:f>'PT32'!$A$8</c:f>
              <c:strCache>
                <c:ptCount val="1"/>
                <c:pt idx="0">
                  <c:v>Strongly agree</c:v>
                </c:pt>
              </c:strCache>
            </c:strRef>
          </c:tx>
          <c:spPr>
            <a:solidFill>
              <a:srgbClr val="885C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'PT32'!$B$3:$I$3</c:f>
              <c:strCache>
                <c:ptCount val="8"/>
                <c:pt idx="0">
                  <c:v>All workers</c:v>
                </c:pt>
                <c:pt idx="2">
                  <c:v>Gen Z/Millennial
(20 – 40)</c:v>
                </c:pt>
                <c:pt idx="3">
                  <c:v>Gen X 
(41 – 56)</c:v>
                </c:pt>
                <c:pt idx="4">
                  <c:v>Baby Boomer 
(57 – 75)</c:v>
                </c:pt>
                <c:pt idx="6">
                  <c:v>Men</c:v>
                </c:pt>
                <c:pt idx="7">
                  <c:v>Women</c:v>
                </c:pt>
              </c:strCache>
            </c:strRef>
          </c:cat>
          <c:val>
            <c:numRef>
              <c:f>'PT32'!$B$8:$I$8</c:f>
              <c:numCache>
                <c:formatCode>General</c:formatCode>
                <c:ptCount val="8"/>
                <c:pt idx="0" formatCode="0%">
                  <c:v>0.22</c:v>
                </c:pt>
                <c:pt idx="2" formatCode="0%">
                  <c:v>0.21</c:v>
                </c:pt>
                <c:pt idx="3" formatCode="0%">
                  <c:v>0.23</c:v>
                </c:pt>
                <c:pt idx="4" formatCode="0%">
                  <c:v>0.22</c:v>
                </c:pt>
                <c:pt idx="6" formatCode="0%">
                  <c:v>0.26</c:v>
                </c:pt>
                <c:pt idx="7" formatCode="0%">
                  <c:v>0.18</c:v>
                </c:pt>
              </c:numCache>
            </c:numRef>
          </c:val>
          <c:extLst>
            <c:ext xmlns:c16="http://schemas.microsoft.com/office/drawing/2014/chart" uri="{C3380CC4-5D6E-409C-BE32-E72D297353CC}">
              <c16:uniqueId val="{00000004-C12F-4B70-8E96-AB27AFA5C5C0}"/>
            </c:ext>
          </c:extLst>
        </c:ser>
        <c:dLbls>
          <c:dLblPos val="ctr"/>
          <c:showLegendKey val="0"/>
          <c:showVal val="1"/>
          <c:showCatName val="0"/>
          <c:showSerName val="0"/>
          <c:showPercent val="0"/>
          <c:showBubbleSize val="0"/>
        </c:dLbls>
        <c:gapWidth val="100"/>
        <c:overlap val="100"/>
        <c:axId val="843601424"/>
        <c:axId val="843594208"/>
      </c:barChart>
      <c:catAx>
        <c:axId val="8436014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900" b="0" i="0" u="none" strike="noStrike" kern="1200" baseline="0">
                <a:solidFill>
                  <a:schemeClr val="tx1"/>
                </a:solidFill>
                <a:latin typeface="+mn-lt"/>
                <a:ea typeface="+mn-ea"/>
                <a:cs typeface="+mn-cs"/>
              </a:defRPr>
            </a:pPr>
            <a:endParaRPr lang="en-US"/>
          </a:p>
        </c:txPr>
        <c:crossAx val="843594208"/>
        <c:crosses val="autoZero"/>
        <c:auto val="1"/>
        <c:lblAlgn val="ctr"/>
        <c:lblOffset val="100"/>
        <c:noMultiLvlLbl val="0"/>
      </c:catAx>
      <c:valAx>
        <c:axId val="843594208"/>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43601424"/>
        <c:crosses val="autoZero"/>
        <c:crossBetween val="between"/>
      </c:valAx>
      <c:spPr>
        <a:noFill/>
        <a:ln>
          <a:noFill/>
        </a:ln>
        <a:effectLst/>
      </c:spPr>
    </c:plotArea>
    <c:legend>
      <c:legendPos val="t"/>
      <c:layout>
        <c:manualLayout>
          <c:xMode val="edge"/>
          <c:yMode val="edge"/>
          <c:x val="0.12748623099889125"/>
          <c:y val="5.1110499289684794E-2"/>
          <c:w val="0.7450274252108916"/>
          <c:h val="4.795225393987615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5"/>
          <c:order val="0"/>
          <c:tx>
            <c:strRef>
              <c:f>'PT17'!$B$9</c:f>
              <c:strCache>
                <c:ptCount val="1"/>
                <c:pt idx="0">
                  <c:v>6</c:v>
                </c:pt>
              </c:strCache>
            </c:strRef>
          </c:tx>
          <c:spPr>
            <a:solidFill>
              <a:srgbClr val="005F9F"/>
            </a:solidFill>
            <a:ln>
              <a:noFill/>
            </a:ln>
            <a:effectLst/>
          </c:spPr>
          <c:invertIfNegative val="0"/>
          <c:dLbls>
            <c:dLbl>
              <c:idx val="2"/>
              <c:layout>
                <c:manualLayout>
                  <c:x val="-6.032782233662165E-2"/>
                  <c:y val="-7.33532696353562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EC-489D-ACEF-7F7BF42A06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'PT17'!$C$3:$J$3</c:f>
              <c:strCache>
                <c:ptCount val="8"/>
                <c:pt idx="0">
                  <c:v>All workers</c:v>
                </c:pt>
                <c:pt idx="2">
                  <c:v>Gen Z/
Millennial
(20 – 40)</c:v>
                </c:pt>
                <c:pt idx="3">
                  <c:v>Gen X 
(41 – 56)</c:v>
                </c:pt>
                <c:pt idx="4">
                  <c:v>Baby Boomer 
(57 – 75)</c:v>
                </c:pt>
                <c:pt idx="6">
                  <c:v>Men</c:v>
                </c:pt>
                <c:pt idx="7">
                  <c:v>Women</c:v>
                </c:pt>
              </c:strCache>
            </c:strRef>
          </c:cat>
          <c:val>
            <c:numRef>
              <c:f>'PT17'!$C$9:$J$9</c:f>
              <c:numCache>
                <c:formatCode>General</c:formatCode>
                <c:ptCount val="8"/>
                <c:pt idx="0" formatCode="0%">
                  <c:v>0.06</c:v>
                </c:pt>
                <c:pt idx="2" formatCode="0%">
                  <c:v>0.03</c:v>
                </c:pt>
                <c:pt idx="3" formatCode="0%">
                  <c:v>7.0000000000000007E-2</c:v>
                </c:pt>
                <c:pt idx="4" formatCode="0%">
                  <c:v>0.11</c:v>
                </c:pt>
                <c:pt idx="6" formatCode="0%">
                  <c:v>7.0000000000000007E-2</c:v>
                </c:pt>
                <c:pt idx="7" formatCode="0%">
                  <c:v>0.05</c:v>
                </c:pt>
              </c:numCache>
            </c:numRef>
          </c:val>
          <c:extLst>
            <c:ext xmlns:c16="http://schemas.microsoft.com/office/drawing/2014/chart" uri="{C3380CC4-5D6E-409C-BE32-E72D297353CC}">
              <c16:uniqueId val="{00000000-73EC-489D-ACEF-7F7BF42A06FF}"/>
            </c:ext>
          </c:extLst>
        </c:ser>
        <c:ser>
          <c:idx val="4"/>
          <c:order val="1"/>
          <c:tx>
            <c:strRef>
              <c:f>'PT17'!$B$8</c:f>
              <c:strCache>
                <c:ptCount val="1"/>
                <c:pt idx="0">
                  <c:v>5</c:v>
                </c:pt>
              </c:strCache>
            </c:strRef>
          </c:tx>
          <c:spPr>
            <a:solidFill>
              <a:srgbClr val="4298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'PT17'!$C$3:$J$3</c:f>
              <c:strCache>
                <c:ptCount val="8"/>
                <c:pt idx="0">
                  <c:v>All workers</c:v>
                </c:pt>
                <c:pt idx="2">
                  <c:v>Gen Z/
Millennial
(20 – 40)</c:v>
                </c:pt>
                <c:pt idx="3">
                  <c:v>Gen X 
(41 – 56)</c:v>
                </c:pt>
                <c:pt idx="4">
                  <c:v>Baby Boomer 
(57 – 75)</c:v>
                </c:pt>
                <c:pt idx="6">
                  <c:v>Men</c:v>
                </c:pt>
                <c:pt idx="7">
                  <c:v>Women</c:v>
                </c:pt>
              </c:strCache>
            </c:strRef>
          </c:cat>
          <c:val>
            <c:numRef>
              <c:f>'PT17'!$C$8:$J$8</c:f>
              <c:numCache>
                <c:formatCode>General</c:formatCode>
                <c:ptCount val="8"/>
                <c:pt idx="0" formatCode="0%">
                  <c:v>0.1</c:v>
                </c:pt>
                <c:pt idx="2" formatCode="0%">
                  <c:v>0.11</c:v>
                </c:pt>
                <c:pt idx="3" formatCode="0%">
                  <c:v>0.09</c:v>
                </c:pt>
                <c:pt idx="4" formatCode="0%">
                  <c:v>0.08</c:v>
                </c:pt>
                <c:pt idx="6" formatCode="0%">
                  <c:v>0.09</c:v>
                </c:pt>
                <c:pt idx="7" formatCode="0%">
                  <c:v>0.1</c:v>
                </c:pt>
              </c:numCache>
            </c:numRef>
          </c:val>
          <c:extLst>
            <c:ext xmlns:c16="http://schemas.microsoft.com/office/drawing/2014/chart" uri="{C3380CC4-5D6E-409C-BE32-E72D297353CC}">
              <c16:uniqueId val="{00000001-73EC-489D-ACEF-7F7BF42A06FF}"/>
            </c:ext>
          </c:extLst>
        </c:ser>
        <c:ser>
          <c:idx val="3"/>
          <c:order val="2"/>
          <c:tx>
            <c:strRef>
              <c:f>'PT17'!$B$7</c:f>
              <c:strCache>
                <c:ptCount val="1"/>
                <c:pt idx="0">
                  <c:v>4</c:v>
                </c:pt>
              </c:strCache>
            </c:strRef>
          </c:tx>
          <c:spPr>
            <a:solidFill>
              <a:srgbClr val="9991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'PT17'!$C$3:$J$3</c:f>
              <c:strCache>
                <c:ptCount val="8"/>
                <c:pt idx="0">
                  <c:v>All workers</c:v>
                </c:pt>
                <c:pt idx="2">
                  <c:v>Gen Z/
Millennial
(20 – 40)</c:v>
                </c:pt>
                <c:pt idx="3">
                  <c:v>Gen X 
(41 – 56)</c:v>
                </c:pt>
                <c:pt idx="4">
                  <c:v>Baby Boomer 
(57 – 75)</c:v>
                </c:pt>
                <c:pt idx="6">
                  <c:v>Men</c:v>
                </c:pt>
                <c:pt idx="7">
                  <c:v>Women</c:v>
                </c:pt>
              </c:strCache>
            </c:strRef>
          </c:cat>
          <c:val>
            <c:numRef>
              <c:f>'PT17'!$C$7:$J$7</c:f>
              <c:numCache>
                <c:formatCode>General</c:formatCode>
                <c:ptCount val="8"/>
                <c:pt idx="0" formatCode="0%">
                  <c:v>0.2</c:v>
                </c:pt>
                <c:pt idx="2" formatCode="0%">
                  <c:v>0.2</c:v>
                </c:pt>
                <c:pt idx="3" formatCode="0%">
                  <c:v>0.21</c:v>
                </c:pt>
                <c:pt idx="4" formatCode="0%">
                  <c:v>0.18</c:v>
                </c:pt>
                <c:pt idx="6" formatCode="0%">
                  <c:v>0.18</c:v>
                </c:pt>
                <c:pt idx="7" formatCode="0%">
                  <c:v>0.22</c:v>
                </c:pt>
              </c:numCache>
            </c:numRef>
          </c:val>
          <c:extLst>
            <c:ext xmlns:c16="http://schemas.microsoft.com/office/drawing/2014/chart" uri="{C3380CC4-5D6E-409C-BE32-E72D297353CC}">
              <c16:uniqueId val="{00000002-73EC-489D-ACEF-7F7BF42A06FF}"/>
            </c:ext>
          </c:extLst>
        </c:ser>
        <c:ser>
          <c:idx val="2"/>
          <c:order val="3"/>
          <c:tx>
            <c:strRef>
              <c:f>'PT17'!$B$6</c:f>
              <c:strCache>
                <c:ptCount val="1"/>
                <c:pt idx="0">
                  <c:v>3</c:v>
                </c:pt>
              </c:strCache>
            </c:strRef>
          </c:tx>
          <c:spPr>
            <a:solidFill>
              <a:srgbClr val="4E45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'PT17'!$C$3:$J$3</c:f>
              <c:strCache>
                <c:ptCount val="8"/>
                <c:pt idx="0">
                  <c:v>All workers</c:v>
                </c:pt>
                <c:pt idx="2">
                  <c:v>Gen Z/
Millennial
(20 – 40)</c:v>
                </c:pt>
                <c:pt idx="3">
                  <c:v>Gen X 
(41 – 56)</c:v>
                </c:pt>
                <c:pt idx="4">
                  <c:v>Baby Boomer 
(57 – 75)</c:v>
                </c:pt>
                <c:pt idx="6">
                  <c:v>Men</c:v>
                </c:pt>
                <c:pt idx="7">
                  <c:v>Women</c:v>
                </c:pt>
              </c:strCache>
            </c:strRef>
          </c:cat>
          <c:val>
            <c:numRef>
              <c:f>'PT17'!$C$6:$J$6</c:f>
              <c:numCache>
                <c:formatCode>General</c:formatCode>
                <c:ptCount val="8"/>
                <c:pt idx="0" formatCode="0%">
                  <c:v>0.21</c:v>
                </c:pt>
                <c:pt idx="2" formatCode="0%">
                  <c:v>0.18</c:v>
                </c:pt>
                <c:pt idx="3" formatCode="0%">
                  <c:v>0.24</c:v>
                </c:pt>
                <c:pt idx="4" formatCode="0%">
                  <c:v>0.24</c:v>
                </c:pt>
                <c:pt idx="6" formatCode="0%">
                  <c:v>0.18</c:v>
                </c:pt>
                <c:pt idx="7" formatCode="0%">
                  <c:v>0.24</c:v>
                </c:pt>
              </c:numCache>
            </c:numRef>
          </c:val>
          <c:extLst>
            <c:ext xmlns:c16="http://schemas.microsoft.com/office/drawing/2014/chart" uri="{C3380CC4-5D6E-409C-BE32-E72D297353CC}">
              <c16:uniqueId val="{00000003-73EC-489D-ACEF-7F7BF42A06FF}"/>
            </c:ext>
          </c:extLst>
        </c:ser>
        <c:ser>
          <c:idx val="1"/>
          <c:order val="4"/>
          <c:tx>
            <c:strRef>
              <c:f>'PT17'!$B$5</c:f>
              <c:strCache>
                <c:ptCount val="1"/>
                <c:pt idx="0">
                  <c:v>2</c:v>
                </c:pt>
              </c:strCache>
            </c:strRef>
          </c:tx>
          <c:spPr>
            <a:solidFill>
              <a:srgbClr val="DA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'PT17'!$C$3:$J$3</c:f>
              <c:strCache>
                <c:ptCount val="8"/>
                <c:pt idx="0">
                  <c:v>All workers</c:v>
                </c:pt>
                <c:pt idx="2">
                  <c:v>Gen Z/
Millennial
(20 – 40)</c:v>
                </c:pt>
                <c:pt idx="3">
                  <c:v>Gen X 
(41 – 56)</c:v>
                </c:pt>
                <c:pt idx="4">
                  <c:v>Baby Boomer 
(57 – 75)</c:v>
                </c:pt>
                <c:pt idx="6">
                  <c:v>Men</c:v>
                </c:pt>
                <c:pt idx="7">
                  <c:v>Women</c:v>
                </c:pt>
              </c:strCache>
            </c:strRef>
          </c:cat>
          <c:val>
            <c:numRef>
              <c:f>'PT17'!$C$5:$J$5</c:f>
              <c:numCache>
                <c:formatCode>General</c:formatCode>
                <c:ptCount val="8"/>
                <c:pt idx="0" formatCode="0%">
                  <c:v>0.32</c:v>
                </c:pt>
                <c:pt idx="2" formatCode="0%">
                  <c:v>0.36</c:v>
                </c:pt>
                <c:pt idx="3" formatCode="0%">
                  <c:v>0.3</c:v>
                </c:pt>
                <c:pt idx="4" formatCode="0%">
                  <c:v>0.28999999999999998</c:v>
                </c:pt>
                <c:pt idx="6" formatCode="0%">
                  <c:v>0.34</c:v>
                </c:pt>
                <c:pt idx="7" formatCode="0%">
                  <c:v>0.31</c:v>
                </c:pt>
              </c:numCache>
            </c:numRef>
          </c:val>
          <c:extLst>
            <c:ext xmlns:c16="http://schemas.microsoft.com/office/drawing/2014/chart" uri="{C3380CC4-5D6E-409C-BE32-E72D297353CC}">
              <c16:uniqueId val="{00000004-73EC-489D-ACEF-7F7BF42A06FF}"/>
            </c:ext>
          </c:extLst>
        </c:ser>
        <c:ser>
          <c:idx val="0"/>
          <c:order val="5"/>
          <c:tx>
            <c:strRef>
              <c:f>'PT17'!$B$4</c:f>
              <c:strCache>
                <c:ptCount val="1"/>
                <c:pt idx="0">
                  <c:v>1</c:v>
                </c:pt>
              </c:strCache>
            </c:strRef>
          </c:tx>
          <c:spPr>
            <a:solidFill>
              <a:srgbClr val="ED8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'PT17'!$C$3:$J$3</c:f>
              <c:strCache>
                <c:ptCount val="8"/>
                <c:pt idx="0">
                  <c:v>All workers</c:v>
                </c:pt>
                <c:pt idx="2">
                  <c:v>Gen Z/
Millennial
(20 – 40)</c:v>
                </c:pt>
                <c:pt idx="3">
                  <c:v>Gen X 
(41 – 56)</c:v>
                </c:pt>
                <c:pt idx="4">
                  <c:v>Baby Boomer 
(57 – 75)</c:v>
                </c:pt>
                <c:pt idx="6">
                  <c:v>Men</c:v>
                </c:pt>
                <c:pt idx="7">
                  <c:v>Women</c:v>
                </c:pt>
              </c:strCache>
            </c:strRef>
          </c:cat>
          <c:val>
            <c:numRef>
              <c:f>'PT17'!$C$4:$J$4</c:f>
              <c:numCache>
                <c:formatCode>General</c:formatCode>
                <c:ptCount val="8"/>
                <c:pt idx="0" formatCode="0%">
                  <c:v>0.11</c:v>
                </c:pt>
                <c:pt idx="2" formatCode="0%">
                  <c:v>0.13</c:v>
                </c:pt>
                <c:pt idx="3" formatCode="0%">
                  <c:v>0.1</c:v>
                </c:pt>
                <c:pt idx="4" formatCode="0%">
                  <c:v>0.1</c:v>
                </c:pt>
                <c:pt idx="6" formatCode="0%">
                  <c:v>0.14000000000000001</c:v>
                </c:pt>
                <c:pt idx="7" formatCode="0%">
                  <c:v>0.08</c:v>
                </c:pt>
              </c:numCache>
            </c:numRef>
          </c:val>
          <c:extLst>
            <c:ext xmlns:c16="http://schemas.microsoft.com/office/drawing/2014/chart" uri="{C3380CC4-5D6E-409C-BE32-E72D297353CC}">
              <c16:uniqueId val="{00000005-73EC-489D-ACEF-7F7BF42A06FF}"/>
            </c:ext>
          </c:extLst>
        </c:ser>
        <c:dLbls>
          <c:dLblPos val="ctr"/>
          <c:showLegendKey val="0"/>
          <c:showVal val="1"/>
          <c:showCatName val="0"/>
          <c:showSerName val="0"/>
          <c:showPercent val="0"/>
          <c:showBubbleSize val="0"/>
        </c:dLbls>
        <c:gapWidth val="50"/>
        <c:overlap val="100"/>
        <c:axId val="751250200"/>
        <c:axId val="751246264"/>
      </c:barChart>
      <c:catAx>
        <c:axId val="75125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51246264"/>
        <c:crosses val="autoZero"/>
        <c:auto val="1"/>
        <c:lblAlgn val="ctr"/>
        <c:lblOffset val="100"/>
        <c:noMultiLvlLbl val="0"/>
      </c:catAx>
      <c:valAx>
        <c:axId val="751246264"/>
        <c:scaling>
          <c:orientation val="minMax"/>
          <c:max val="1"/>
        </c:scaling>
        <c:delete val="1"/>
        <c:axPos val="l"/>
        <c:numFmt formatCode="0%" sourceLinked="1"/>
        <c:majorTickMark val="none"/>
        <c:minorTickMark val="none"/>
        <c:tickLblPos val="nextTo"/>
        <c:crossAx val="751250200"/>
        <c:crosses val="autoZero"/>
        <c:crossBetween val="between"/>
      </c:valAx>
      <c:spPr>
        <a:noFill/>
        <a:ln>
          <a:noFill/>
        </a:ln>
        <a:effectLst/>
      </c:spPr>
    </c:plotArea>
    <c:legend>
      <c:legendPos val="l"/>
      <c:layout>
        <c:manualLayout>
          <c:xMode val="edge"/>
          <c:yMode val="edge"/>
          <c:x val="9.7799511002444987E-3"/>
          <c:y val="3.1495535419881565E-2"/>
          <c:w val="3.2681464939131995E-2"/>
          <c:h val="0.873357337870454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33328286353335E-2"/>
          <c:y val="0.10832895888013998"/>
          <c:w val="0.96873334342729334"/>
          <c:h val="0.78854622338874292"/>
        </c:manualLayout>
      </c:layout>
      <c:barChart>
        <c:barDir val="col"/>
        <c:grouping val="clustered"/>
        <c:varyColors val="0"/>
        <c:ser>
          <c:idx val="0"/>
          <c:order val="0"/>
          <c:tx>
            <c:strRef>
              <c:f>Sheet1!$A$7</c:f>
              <c:strCache>
                <c:ptCount val="1"/>
                <c:pt idx="0">
                  <c:v>&lt;$5,000</c:v>
                </c:pt>
              </c:strCache>
            </c:strRef>
          </c:tx>
          <c:spPr>
            <a:solidFill>
              <a:srgbClr val="4298BE"/>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Sheet1!$B$6:$E$6</c:f>
              <c:strCache>
                <c:ptCount val="4"/>
                <c:pt idx="0">
                  <c:v>All workers</c:v>
                </c:pt>
                <c:pt idx="1">
                  <c:v>Gen Z/Millennial (20 – 40)</c:v>
                </c:pt>
                <c:pt idx="2">
                  <c:v>Gen X (41 – 56)</c:v>
                </c:pt>
                <c:pt idx="3">
                  <c:v>Baby Boomer (57 – 75)</c:v>
                </c:pt>
              </c:strCache>
            </c:strRef>
          </c:cat>
          <c:val>
            <c:numRef>
              <c:f>Sheet1!$B$7:$E$7</c:f>
              <c:numCache>
                <c:formatCode>0%</c:formatCode>
                <c:ptCount val="4"/>
                <c:pt idx="0">
                  <c:v>0.13</c:v>
                </c:pt>
                <c:pt idx="1">
                  <c:v>0.19</c:v>
                </c:pt>
                <c:pt idx="2">
                  <c:v>0.09</c:v>
                </c:pt>
                <c:pt idx="3">
                  <c:v>0.05</c:v>
                </c:pt>
              </c:numCache>
            </c:numRef>
          </c:val>
          <c:extLst>
            <c:ext xmlns:c16="http://schemas.microsoft.com/office/drawing/2014/chart" uri="{C3380CC4-5D6E-409C-BE32-E72D297353CC}">
              <c16:uniqueId val="{00000000-7CFE-4A52-B15B-2917031877D2}"/>
            </c:ext>
          </c:extLst>
        </c:ser>
        <c:ser>
          <c:idx val="1"/>
          <c:order val="1"/>
          <c:tx>
            <c:strRef>
              <c:f>Sheet1!$A$8</c:f>
              <c:strCache>
                <c:ptCount val="1"/>
                <c:pt idx="0">
                  <c:v>$5,000 – $9,999</c:v>
                </c:pt>
              </c:strCache>
            </c:strRef>
          </c:tx>
          <c:spPr>
            <a:solidFill>
              <a:srgbClr val="DAAA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Sheet1!$B$6:$E$6</c:f>
              <c:strCache>
                <c:ptCount val="4"/>
                <c:pt idx="0">
                  <c:v>All workers</c:v>
                </c:pt>
                <c:pt idx="1">
                  <c:v>Gen Z/Millennial (20 – 40)</c:v>
                </c:pt>
                <c:pt idx="2">
                  <c:v>Gen X (41 – 56)</c:v>
                </c:pt>
                <c:pt idx="3">
                  <c:v>Baby Boomer (57 – 75)</c:v>
                </c:pt>
              </c:strCache>
            </c:strRef>
          </c:cat>
          <c:val>
            <c:numRef>
              <c:f>Sheet1!$B$8:$E$8</c:f>
              <c:numCache>
                <c:formatCode>0%</c:formatCode>
                <c:ptCount val="4"/>
                <c:pt idx="0">
                  <c:v>0.08</c:v>
                </c:pt>
                <c:pt idx="1">
                  <c:v>0.11</c:v>
                </c:pt>
                <c:pt idx="2">
                  <c:v>0.05</c:v>
                </c:pt>
                <c:pt idx="3">
                  <c:v>0.05</c:v>
                </c:pt>
              </c:numCache>
            </c:numRef>
          </c:val>
          <c:extLst>
            <c:ext xmlns:c16="http://schemas.microsoft.com/office/drawing/2014/chart" uri="{C3380CC4-5D6E-409C-BE32-E72D297353CC}">
              <c16:uniqueId val="{00000001-7CFE-4A52-B15B-2917031877D2}"/>
            </c:ext>
          </c:extLst>
        </c:ser>
        <c:ser>
          <c:idx val="2"/>
          <c:order val="2"/>
          <c:tx>
            <c:strRef>
              <c:f>Sheet1!$A$9</c:f>
              <c:strCache>
                <c:ptCount val="1"/>
                <c:pt idx="0">
                  <c:v>$10,000 – $24,999</c:v>
                </c:pt>
              </c:strCache>
            </c:strRef>
          </c:tx>
          <c:spPr>
            <a:solidFill>
              <a:srgbClr val="007B4E"/>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Sheet1!$B$6:$E$6</c:f>
              <c:strCache>
                <c:ptCount val="4"/>
                <c:pt idx="0">
                  <c:v>All workers</c:v>
                </c:pt>
                <c:pt idx="1">
                  <c:v>Gen Z/Millennial (20 – 40)</c:v>
                </c:pt>
                <c:pt idx="2">
                  <c:v>Gen X (41 – 56)</c:v>
                </c:pt>
                <c:pt idx="3">
                  <c:v>Baby Boomer (57 – 75)</c:v>
                </c:pt>
              </c:strCache>
            </c:strRef>
          </c:cat>
          <c:val>
            <c:numRef>
              <c:f>Sheet1!$B$9:$E$9</c:f>
              <c:numCache>
                <c:formatCode>0%</c:formatCode>
                <c:ptCount val="4"/>
                <c:pt idx="0">
                  <c:v>0.13</c:v>
                </c:pt>
                <c:pt idx="1">
                  <c:v>0.17</c:v>
                </c:pt>
                <c:pt idx="2">
                  <c:v>0.1</c:v>
                </c:pt>
                <c:pt idx="3">
                  <c:v>0.08</c:v>
                </c:pt>
              </c:numCache>
            </c:numRef>
          </c:val>
          <c:extLst>
            <c:ext xmlns:c16="http://schemas.microsoft.com/office/drawing/2014/chart" uri="{C3380CC4-5D6E-409C-BE32-E72D297353CC}">
              <c16:uniqueId val="{00000002-7CFE-4A52-B15B-2917031877D2}"/>
            </c:ext>
          </c:extLst>
        </c:ser>
        <c:ser>
          <c:idx val="3"/>
          <c:order val="3"/>
          <c:tx>
            <c:strRef>
              <c:f>Sheet1!$A$10</c:f>
              <c:strCache>
                <c:ptCount val="1"/>
                <c:pt idx="0">
                  <c:v>$25,000 – $49,000</c:v>
                </c:pt>
              </c:strCache>
            </c:strRef>
          </c:tx>
          <c:spPr>
            <a:solidFill>
              <a:srgbClr val="ED8C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Sheet1!$B$6:$E$6</c:f>
              <c:strCache>
                <c:ptCount val="4"/>
                <c:pt idx="0">
                  <c:v>All workers</c:v>
                </c:pt>
                <c:pt idx="1">
                  <c:v>Gen Z/Millennial (20 – 40)</c:v>
                </c:pt>
                <c:pt idx="2">
                  <c:v>Gen X (41 – 56)</c:v>
                </c:pt>
                <c:pt idx="3">
                  <c:v>Baby Boomer (57 – 75)</c:v>
                </c:pt>
              </c:strCache>
            </c:strRef>
          </c:cat>
          <c:val>
            <c:numRef>
              <c:f>Sheet1!$B$10:$E$10</c:f>
              <c:numCache>
                <c:formatCode>0%</c:formatCode>
                <c:ptCount val="4"/>
                <c:pt idx="0">
                  <c:v>0.1</c:v>
                </c:pt>
                <c:pt idx="1">
                  <c:v>0.11</c:v>
                </c:pt>
                <c:pt idx="2">
                  <c:v>0.09</c:v>
                </c:pt>
                <c:pt idx="3">
                  <c:v>0.08</c:v>
                </c:pt>
              </c:numCache>
            </c:numRef>
          </c:val>
          <c:extLst>
            <c:ext xmlns:c16="http://schemas.microsoft.com/office/drawing/2014/chart" uri="{C3380CC4-5D6E-409C-BE32-E72D297353CC}">
              <c16:uniqueId val="{00000003-7CFE-4A52-B15B-2917031877D2}"/>
            </c:ext>
          </c:extLst>
        </c:ser>
        <c:ser>
          <c:idx val="4"/>
          <c:order val="4"/>
          <c:tx>
            <c:strRef>
              <c:f>Sheet1!$A$11</c:f>
              <c:strCache>
                <c:ptCount val="1"/>
                <c:pt idx="0">
                  <c:v>$50,000 – $74,999</c:v>
                </c:pt>
              </c:strCache>
            </c:strRef>
          </c:tx>
          <c:spPr>
            <a:solidFill>
              <a:srgbClr val="885CD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Sheet1!$B$6:$E$6</c:f>
              <c:strCache>
                <c:ptCount val="4"/>
                <c:pt idx="0">
                  <c:v>All workers</c:v>
                </c:pt>
                <c:pt idx="1">
                  <c:v>Gen Z/Millennial (20 – 40)</c:v>
                </c:pt>
                <c:pt idx="2">
                  <c:v>Gen X (41 – 56)</c:v>
                </c:pt>
                <c:pt idx="3">
                  <c:v>Baby Boomer (57 – 75)</c:v>
                </c:pt>
              </c:strCache>
            </c:strRef>
          </c:cat>
          <c:val>
            <c:numRef>
              <c:f>Sheet1!$B$11:$E$11</c:f>
              <c:numCache>
                <c:formatCode>0%</c:formatCode>
                <c:ptCount val="4"/>
                <c:pt idx="0">
                  <c:v>0.11</c:v>
                </c:pt>
                <c:pt idx="1">
                  <c:v>0.13</c:v>
                </c:pt>
                <c:pt idx="2">
                  <c:v>0.11</c:v>
                </c:pt>
                <c:pt idx="3">
                  <c:v>0.08</c:v>
                </c:pt>
              </c:numCache>
            </c:numRef>
          </c:val>
          <c:extLst>
            <c:ext xmlns:c16="http://schemas.microsoft.com/office/drawing/2014/chart" uri="{C3380CC4-5D6E-409C-BE32-E72D297353CC}">
              <c16:uniqueId val="{00000004-7CFE-4A52-B15B-2917031877D2}"/>
            </c:ext>
          </c:extLst>
        </c:ser>
        <c:ser>
          <c:idx val="5"/>
          <c:order val="5"/>
          <c:tx>
            <c:strRef>
              <c:f>Sheet1!$A$12</c:f>
              <c:strCache>
                <c:ptCount val="1"/>
                <c:pt idx="0">
                  <c:v>$75,000 – $99,999</c:v>
                </c:pt>
              </c:strCache>
            </c:strRef>
          </c:tx>
          <c:spPr>
            <a:solidFill>
              <a:srgbClr val="51B9EA"/>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Sheet1!$B$6:$E$6</c:f>
              <c:strCache>
                <c:ptCount val="4"/>
                <c:pt idx="0">
                  <c:v>All workers</c:v>
                </c:pt>
                <c:pt idx="1">
                  <c:v>Gen Z/Millennial (20 – 40)</c:v>
                </c:pt>
                <c:pt idx="2">
                  <c:v>Gen X (41 – 56)</c:v>
                </c:pt>
                <c:pt idx="3">
                  <c:v>Baby Boomer (57 – 75)</c:v>
                </c:pt>
              </c:strCache>
            </c:strRef>
          </c:cat>
          <c:val>
            <c:numRef>
              <c:f>Sheet1!$B$12:$E$12</c:f>
              <c:numCache>
                <c:formatCode>0%</c:formatCode>
                <c:ptCount val="4"/>
                <c:pt idx="0">
                  <c:v>0.06</c:v>
                </c:pt>
                <c:pt idx="1">
                  <c:v>0.05</c:v>
                </c:pt>
                <c:pt idx="2">
                  <c:v>0.06</c:v>
                </c:pt>
                <c:pt idx="3">
                  <c:v>0.05</c:v>
                </c:pt>
              </c:numCache>
            </c:numRef>
          </c:val>
          <c:extLst>
            <c:ext xmlns:c16="http://schemas.microsoft.com/office/drawing/2014/chart" uri="{C3380CC4-5D6E-409C-BE32-E72D297353CC}">
              <c16:uniqueId val="{00000005-7CFE-4A52-B15B-2917031877D2}"/>
            </c:ext>
          </c:extLst>
        </c:ser>
        <c:ser>
          <c:idx val="6"/>
          <c:order val="6"/>
          <c:tx>
            <c:strRef>
              <c:f>Sheet1!$A$13</c:f>
              <c:strCache>
                <c:ptCount val="1"/>
                <c:pt idx="0">
                  <c:v> $100,000 – $149,999</c:v>
                </c:pt>
              </c:strCache>
            </c:strRef>
          </c:tx>
          <c:spPr>
            <a:solidFill>
              <a:srgbClr val="005F9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Sheet1!$B$6:$E$6</c:f>
              <c:strCache>
                <c:ptCount val="4"/>
                <c:pt idx="0">
                  <c:v>All workers</c:v>
                </c:pt>
                <c:pt idx="1">
                  <c:v>Gen Z/Millennial (20 – 40)</c:v>
                </c:pt>
                <c:pt idx="2">
                  <c:v>Gen X (41 – 56)</c:v>
                </c:pt>
                <c:pt idx="3">
                  <c:v>Baby Boomer (57 – 75)</c:v>
                </c:pt>
              </c:strCache>
            </c:strRef>
          </c:cat>
          <c:val>
            <c:numRef>
              <c:f>Sheet1!$B$13:$E$13</c:f>
              <c:numCache>
                <c:formatCode>0%</c:formatCode>
                <c:ptCount val="4"/>
                <c:pt idx="0">
                  <c:v>0.09</c:v>
                </c:pt>
                <c:pt idx="1">
                  <c:v>0.1</c:v>
                </c:pt>
                <c:pt idx="2">
                  <c:v>0.09</c:v>
                </c:pt>
                <c:pt idx="3">
                  <c:v>0.08</c:v>
                </c:pt>
              </c:numCache>
            </c:numRef>
          </c:val>
          <c:extLst>
            <c:ext xmlns:c16="http://schemas.microsoft.com/office/drawing/2014/chart" uri="{C3380CC4-5D6E-409C-BE32-E72D297353CC}">
              <c16:uniqueId val="{00000006-7CFE-4A52-B15B-2917031877D2}"/>
            </c:ext>
          </c:extLst>
        </c:ser>
        <c:ser>
          <c:idx val="7"/>
          <c:order val="7"/>
          <c:tx>
            <c:strRef>
              <c:f>Sheet1!$A$14</c:f>
              <c:strCache>
                <c:ptCount val="1"/>
                <c:pt idx="0">
                  <c:v>$150,000 – $249,999</c:v>
                </c:pt>
              </c:strCache>
            </c:strRef>
          </c:tx>
          <c:spPr>
            <a:solidFill>
              <a:srgbClr val="99918A"/>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Sheet1!$B$6:$E$6</c:f>
              <c:strCache>
                <c:ptCount val="4"/>
                <c:pt idx="0">
                  <c:v>All workers</c:v>
                </c:pt>
                <c:pt idx="1">
                  <c:v>Gen Z/Millennial (20 – 40)</c:v>
                </c:pt>
                <c:pt idx="2">
                  <c:v>Gen X (41 – 56)</c:v>
                </c:pt>
                <c:pt idx="3">
                  <c:v>Baby Boomer (57 – 75)</c:v>
                </c:pt>
              </c:strCache>
            </c:strRef>
          </c:cat>
          <c:val>
            <c:numRef>
              <c:f>Sheet1!$B$14:$E$14</c:f>
              <c:numCache>
                <c:formatCode>0%</c:formatCode>
                <c:ptCount val="4"/>
                <c:pt idx="0">
                  <c:v>0.08</c:v>
                </c:pt>
                <c:pt idx="1">
                  <c:v>0.05</c:v>
                </c:pt>
                <c:pt idx="2">
                  <c:v>0.11</c:v>
                </c:pt>
                <c:pt idx="3">
                  <c:v>0.1</c:v>
                </c:pt>
              </c:numCache>
            </c:numRef>
          </c:val>
          <c:extLst>
            <c:ext xmlns:c16="http://schemas.microsoft.com/office/drawing/2014/chart" uri="{C3380CC4-5D6E-409C-BE32-E72D297353CC}">
              <c16:uniqueId val="{00000007-7CFE-4A52-B15B-2917031877D2}"/>
            </c:ext>
          </c:extLst>
        </c:ser>
        <c:ser>
          <c:idx val="8"/>
          <c:order val="8"/>
          <c:tx>
            <c:strRef>
              <c:f>Sheet1!$A$15</c:f>
              <c:strCache>
                <c:ptCount val="1"/>
                <c:pt idx="0">
                  <c:v>$250,000 – $499,999</c:v>
                </c:pt>
              </c:strCache>
            </c:strRef>
          </c:tx>
          <c:spPr>
            <a:solidFill>
              <a:srgbClr val="4E454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Sheet1!$B$6:$E$6</c:f>
              <c:strCache>
                <c:ptCount val="4"/>
                <c:pt idx="0">
                  <c:v>All workers</c:v>
                </c:pt>
                <c:pt idx="1">
                  <c:v>Gen Z/Millennial (20 – 40)</c:v>
                </c:pt>
                <c:pt idx="2">
                  <c:v>Gen X (41 – 56)</c:v>
                </c:pt>
                <c:pt idx="3">
                  <c:v>Baby Boomer (57 – 75)</c:v>
                </c:pt>
              </c:strCache>
            </c:strRef>
          </c:cat>
          <c:val>
            <c:numRef>
              <c:f>Sheet1!$B$15:$E$15</c:f>
              <c:numCache>
                <c:formatCode>0%</c:formatCode>
                <c:ptCount val="4"/>
                <c:pt idx="0">
                  <c:v>0.11</c:v>
                </c:pt>
                <c:pt idx="1">
                  <c:v>0.05</c:v>
                </c:pt>
                <c:pt idx="2">
                  <c:v>0.16</c:v>
                </c:pt>
                <c:pt idx="3">
                  <c:v>0.18</c:v>
                </c:pt>
              </c:numCache>
            </c:numRef>
          </c:val>
          <c:extLst>
            <c:ext xmlns:c16="http://schemas.microsoft.com/office/drawing/2014/chart" uri="{C3380CC4-5D6E-409C-BE32-E72D297353CC}">
              <c16:uniqueId val="{00000008-7CFE-4A52-B15B-2917031877D2}"/>
            </c:ext>
          </c:extLst>
        </c:ser>
        <c:ser>
          <c:idx val="9"/>
          <c:order val="9"/>
          <c:tx>
            <c:strRef>
              <c:f>Sheet1!$A$16</c:f>
              <c:strCache>
                <c:ptCount val="1"/>
                <c:pt idx="0">
                  <c:v>$500,000+</c:v>
                </c:pt>
              </c:strCache>
            </c:strRef>
          </c:tx>
          <c:spPr>
            <a:solidFill>
              <a:srgbClr val="008599"/>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231F2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Sheet1!$B$6:$E$6</c:f>
              <c:strCache>
                <c:ptCount val="4"/>
                <c:pt idx="0">
                  <c:v>All workers</c:v>
                </c:pt>
                <c:pt idx="1">
                  <c:v>Gen Z/Millennial (20 – 40)</c:v>
                </c:pt>
                <c:pt idx="2">
                  <c:v>Gen X (41 – 56)</c:v>
                </c:pt>
                <c:pt idx="3">
                  <c:v>Baby Boomer (57 – 75)</c:v>
                </c:pt>
              </c:strCache>
            </c:strRef>
          </c:cat>
          <c:val>
            <c:numRef>
              <c:f>Sheet1!$B$16:$E$16</c:f>
              <c:numCache>
                <c:formatCode>0%</c:formatCode>
                <c:ptCount val="4"/>
                <c:pt idx="0">
                  <c:v>0.11</c:v>
                </c:pt>
                <c:pt idx="1">
                  <c:v>0.04</c:v>
                </c:pt>
                <c:pt idx="2">
                  <c:v>0.13</c:v>
                </c:pt>
                <c:pt idx="3">
                  <c:v>0.24</c:v>
                </c:pt>
              </c:numCache>
            </c:numRef>
          </c:val>
          <c:extLst>
            <c:ext xmlns:c16="http://schemas.microsoft.com/office/drawing/2014/chart" uri="{C3380CC4-5D6E-409C-BE32-E72D297353CC}">
              <c16:uniqueId val="{0000000A-7CFE-4A52-B15B-2917031877D2}"/>
            </c:ext>
          </c:extLst>
        </c:ser>
        <c:dLbls>
          <c:dLblPos val="inEnd"/>
          <c:showLegendKey val="0"/>
          <c:showVal val="1"/>
          <c:showCatName val="0"/>
          <c:showSerName val="0"/>
          <c:showPercent val="0"/>
          <c:showBubbleSize val="0"/>
        </c:dLbls>
        <c:gapWidth val="150"/>
        <c:axId val="811489160"/>
        <c:axId val="811487192"/>
      </c:barChart>
      <c:catAx>
        <c:axId val="811489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11487192"/>
        <c:crosses val="autoZero"/>
        <c:auto val="1"/>
        <c:lblAlgn val="ctr"/>
        <c:lblOffset val="100"/>
        <c:noMultiLvlLbl val="0"/>
      </c:catAx>
      <c:valAx>
        <c:axId val="811487192"/>
        <c:scaling>
          <c:orientation val="minMax"/>
        </c:scaling>
        <c:delete val="1"/>
        <c:axPos val="l"/>
        <c:numFmt formatCode="0%" sourceLinked="1"/>
        <c:majorTickMark val="none"/>
        <c:minorTickMark val="none"/>
        <c:tickLblPos val="nextTo"/>
        <c:crossAx val="811489160"/>
        <c:crosses val="autoZero"/>
        <c:crossBetween val="between"/>
      </c:valAx>
      <c:spPr>
        <a:noFill/>
        <a:ln>
          <a:noFill/>
        </a:ln>
        <a:effectLst/>
      </c:spPr>
    </c:plotArea>
    <c:legend>
      <c:legendPos val="t"/>
      <c:layout>
        <c:manualLayout>
          <c:xMode val="edge"/>
          <c:yMode val="edge"/>
          <c:x val="2.1312355801570652E-2"/>
          <c:y val="0.11574074074074074"/>
          <c:w val="0.96917462197756254"/>
          <c:h val="0.1407363662875473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'PT24'!$B$6</c:f>
              <c:strCache>
                <c:ptCount val="1"/>
                <c:pt idx="0">
                  <c:v>All workers</c:v>
                </c:pt>
              </c:strCache>
            </c:strRef>
          </c:tx>
          <c:spPr>
            <a:solidFill>
              <a:srgbClr val="4298BE"/>
            </a:solidFill>
            <a:ln>
              <a:noFill/>
            </a:ln>
            <a:effectLst/>
          </c:spPr>
          <c:invertIfNegative val="0"/>
          <c:dLbls>
            <c:dLbl>
              <c:idx val="8"/>
              <c:layout>
                <c:manualLayout>
                  <c:x val="-4.263634510059156E-3"/>
                  <c:y val="4.62962962962954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89-4D7B-A0EA-53A38247C6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'PT24'!$A$7:$A$16</c:f>
              <c:strCache>
                <c:ptCount val="10"/>
                <c:pt idx="0">
                  <c:v>&lt;$5,000</c:v>
                </c:pt>
                <c:pt idx="1">
                  <c:v>$5,000 – $9,999</c:v>
                </c:pt>
                <c:pt idx="2">
                  <c:v>$10,000 – $24,999</c:v>
                </c:pt>
                <c:pt idx="3">
                  <c:v>$25,000 – $49,000</c:v>
                </c:pt>
                <c:pt idx="4">
                  <c:v>$50,000 – $74,999</c:v>
                </c:pt>
                <c:pt idx="5">
                  <c:v>$75,000 – $99,999</c:v>
                </c:pt>
                <c:pt idx="6">
                  <c:v>$100,000 – $149,999</c:v>
                </c:pt>
                <c:pt idx="7">
                  <c:v>$150,000 – $249,999</c:v>
                </c:pt>
                <c:pt idx="8">
                  <c:v>$250,000 – $499,999</c:v>
                </c:pt>
                <c:pt idx="9">
                  <c:v>$500,000+</c:v>
                </c:pt>
              </c:strCache>
            </c:strRef>
          </c:cat>
          <c:val>
            <c:numRef>
              <c:f>'PT24'!$B$7:$B$16</c:f>
              <c:numCache>
                <c:formatCode>0%</c:formatCode>
                <c:ptCount val="10"/>
                <c:pt idx="0">
                  <c:v>0.13</c:v>
                </c:pt>
                <c:pt idx="1">
                  <c:v>0.08</c:v>
                </c:pt>
                <c:pt idx="2">
                  <c:v>0.13</c:v>
                </c:pt>
                <c:pt idx="3">
                  <c:v>0.1</c:v>
                </c:pt>
                <c:pt idx="4">
                  <c:v>0.11</c:v>
                </c:pt>
                <c:pt idx="5">
                  <c:v>0.06</c:v>
                </c:pt>
                <c:pt idx="6">
                  <c:v>0.09</c:v>
                </c:pt>
                <c:pt idx="7">
                  <c:v>0.08</c:v>
                </c:pt>
                <c:pt idx="8">
                  <c:v>0.11</c:v>
                </c:pt>
                <c:pt idx="9">
                  <c:v>0.11</c:v>
                </c:pt>
              </c:numCache>
            </c:numRef>
          </c:val>
          <c:extLst>
            <c:ext xmlns:c16="http://schemas.microsoft.com/office/drawing/2014/chart" uri="{C3380CC4-5D6E-409C-BE32-E72D297353CC}">
              <c16:uniqueId val="{00000000-1889-4D7B-A0EA-53A38247C677}"/>
            </c:ext>
          </c:extLst>
        </c:ser>
        <c:ser>
          <c:idx val="1"/>
          <c:order val="1"/>
          <c:tx>
            <c:strRef>
              <c:f>'PT24'!$C$6</c:f>
              <c:strCache>
                <c:ptCount val="1"/>
                <c:pt idx="0">
                  <c:v>Men</c:v>
                </c:pt>
              </c:strCache>
            </c:strRef>
          </c:tx>
          <c:spPr>
            <a:solidFill>
              <a:srgbClr val="DA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'PT24'!$A$7:$A$16</c:f>
              <c:strCache>
                <c:ptCount val="10"/>
                <c:pt idx="0">
                  <c:v>&lt;$5,000</c:v>
                </c:pt>
                <c:pt idx="1">
                  <c:v>$5,000 – $9,999</c:v>
                </c:pt>
                <c:pt idx="2">
                  <c:v>$10,000 – $24,999</c:v>
                </c:pt>
                <c:pt idx="3">
                  <c:v>$25,000 – $49,000</c:v>
                </c:pt>
                <c:pt idx="4">
                  <c:v>$50,000 – $74,999</c:v>
                </c:pt>
                <c:pt idx="5">
                  <c:v>$75,000 – $99,999</c:v>
                </c:pt>
                <c:pt idx="6">
                  <c:v>$100,000 – $149,999</c:v>
                </c:pt>
                <c:pt idx="7">
                  <c:v>$150,000 – $249,999</c:v>
                </c:pt>
                <c:pt idx="8">
                  <c:v>$250,000 – $499,999</c:v>
                </c:pt>
                <c:pt idx="9">
                  <c:v>$500,000+</c:v>
                </c:pt>
              </c:strCache>
            </c:strRef>
          </c:cat>
          <c:val>
            <c:numRef>
              <c:f>'PT24'!$C$7:$C$16</c:f>
              <c:numCache>
                <c:formatCode>0%</c:formatCode>
                <c:ptCount val="10"/>
                <c:pt idx="0">
                  <c:v>0.1</c:v>
                </c:pt>
                <c:pt idx="1">
                  <c:v>7.0000000000000007E-2</c:v>
                </c:pt>
                <c:pt idx="2">
                  <c:v>0.11</c:v>
                </c:pt>
                <c:pt idx="3">
                  <c:v>0.09</c:v>
                </c:pt>
                <c:pt idx="4">
                  <c:v>0.13</c:v>
                </c:pt>
                <c:pt idx="5">
                  <c:v>0.05</c:v>
                </c:pt>
                <c:pt idx="6">
                  <c:v>0.11</c:v>
                </c:pt>
                <c:pt idx="7">
                  <c:v>0.08</c:v>
                </c:pt>
                <c:pt idx="8">
                  <c:v>0.12</c:v>
                </c:pt>
                <c:pt idx="9">
                  <c:v>0.14000000000000001</c:v>
                </c:pt>
              </c:numCache>
            </c:numRef>
          </c:val>
          <c:extLst>
            <c:ext xmlns:c16="http://schemas.microsoft.com/office/drawing/2014/chart" uri="{C3380CC4-5D6E-409C-BE32-E72D297353CC}">
              <c16:uniqueId val="{00000001-1889-4D7B-A0EA-53A38247C677}"/>
            </c:ext>
          </c:extLst>
        </c:ser>
        <c:ser>
          <c:idx val="2"/>
          <c:order val="2"/>
          <c:tx>
            <c:strRef>
              <c:f>'PT24'!$D$6</c:f>
              <c:strCache>
                <c:ptCount val="1"/>
                <c:pt idx="0">
                  <c:v>Women</c:v>
                </c:pt>
              </c:strCache>
            </c:strRef>
          </c:tx>
          <c:spPr>
            <a:solidFill>
              <a:srgbClr val="007B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'PT24'!$A$7:$A$16</c:f>
              <c:strCache>
                <c:ptCount val="10"/>
                <c:pt idx="0">
                  <c:v>&lt;$5,000</c:v>
                </c:pt>
                <c:pt idx="1">
                  <c:v>$5,000 – $9,999</c:v>
                </c:pt>
                <c:pt idx="2">
                  <c:v>$10,000 – $24,999</c:v>
                </c:pt>
                <c:pt idx="3">
                  <c:v>$25,000 – $49,000</c:v>
                </c:pt>
                <c:pt idx="4">
                  <c:v>$50,000 – $74,999</c:v>
                </c:pt>
                <c:pt idx="5">
                  <c:v>$75,000 – $99,999</c:v>
                </c:pt>
                <c:pt idx="6">
                  <c:v>$100,000 – $149,999</c:v>
                </c:pt>
                <c:pt idx="7">
                  <c:v>$150,000 – $249,999</c:v>
                </c:pt>
                <c:pt idx="8">
                  <c:v>$250,000 – $499,999</c:v>
                </c:pt>
                <c:pt idx="9">
                  <c:v>$500,000+</c:v>
                </c:pt>
              </c:strCache>
            </c:strRef>
          </c:cat>
          <c:val>
            <c:numRef>
              <c:f>'PT24'!$D$7:$D$16</c:f>
              <c:numCache>
                <c:formatCode>0%</c:formatCode>
                <c:ptCount val="10"/>
                <c:pt idx="0">
                  <c:v>0.16</c:v>
                </c:pt>
                <c:pt idx="1">
                  <c:v>0.09</c:v>
                </c:pt>
                <c:pt idx="2">
                  <c:v>0.16</c:v>
                </c:pt>
                <c:pt idx="3">
                  <c:v>0.11</c:v>
                </c:pt>
                <c:pt idx="4">
                  <c:v>0.1</c:v>
                </c:pt>
                <c:pt idx="5">
                  <c:v>0.06</c:v>
                </c:pt>
                <c:pt idx="6">
                  <c:v>7.0000000000000007E-2</c:v>
                </c:pt>
                <c:pt idx="7">
                  <c:v>0.08</c:v>
                </c:pt>
                <c:pt idx="8">
                  <c:v>0.1</c:v>
                </c:pt>
                <c:pt idx="9">
                  <c:v>7.0000000000000007E-2</c:v>
                </c:pt>
              </c:numCache>
            </c:numRef>
          </c:val>
          <c:extLst>
            <c:ext xmlns:c16="http://schemas.microsoft.com/office/drawing/2014/chart" uri="{C3380CC4-5D6E-409C-BE32-E72D297353CC}">
              <c16:uniqueId val="{00000002-1889-4D7B-A0EA-53A38247C677}"/>
            </c:ext>
          </c:extLst>
        </c:ser>
        <c:dLbls>
          <c:dLblPos val="outEnd"/>
          <c:showLegendKey val="0"/>
          <c:showVal val="1"/>
          <c:showCatName val="0"/>
          <c:showSerName val="0"/>
          <c:showPercent val="0"/>
          <c:showBubbleSize val="0"/>
        </c:dLbls>
        <c:gapWidth val="219"/>
        <c:overlap val="-27"/>
        <c:axId val="447300496"/>
        <c:axId val="447300824"/>
      </c:barChart>
      <c:catAx>
        <c:axId val="44730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47300824"/>
        <c:crosses val="autoZero"/>
        <c:auto val="1"/>
        <c:lblAlgn val="ctr"/>
        <c:lblOffset val="100"/>
        <c:noMultiLvlLbl val="0"/>
      </c:catAx>
      <c:valAx>
        <c:axId val="447300824"/>
        <c:scaling>
          <c:orientation val="minMax"/>
        </c:scaling>
        <c:delete val="1"/>
        <c:axPos val="l"/>
        <c:numFmt formatCode="0%" sourceLinked="1"/>
        <c:majorTickMark val="none"/>
        <c:minorTickMark val="none"/>
        <c:tickLblPos val="nextTo"/>
        <c:crossAx val="447300496"/>
        <c:crosses val="autoZero"/>
        <c:crossBetween val="between"/>
      </c:valAx>
      <c:spPr>
        <a:noFill/>
        <a:ln>
          <a:noFill/>
        </a:ln>
        <a:effectLst/>
      </c:spPr>
    </c:plotArea>
    <c:legend>
      <c:legendPos val="t"/>
      <c:layout>
        <c:manualLayout>
          <c:xMode val="edge"/>
          <c:yMode val="edge"/>
          <c:x val="1.7468232595762977E-2"/>
          <c:y val="2.7777777777777776E-2"/>
          <c:w val="0.97373280225537473"/>
          <c:h val="0.1407363662875473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800307480502263E-2"/>
          <c:y val="0.19325387542642306"/>
          <c:w val="0.96639938503899547"/>
          <c:h val="0.66650157603439208"/>
        </c:manualLayout>
      </c:layout>
      <c:barChart>
        <c:barDir val="col"/>
        <c:grouping val="clustered"/>
        <c:varyColors val="0"/>
        <c:ser>
          <c:idx val="0"/>
          <c:order val="0"/>
          <c:tx>
            <c:strRef>
              <c:f>Sheet1!$A$3</c:f>
              <c:strCache>
                <c:ptCount val="1"/>
                <c:pt idx="0">
                  <c:v>Through employer</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AD29-461C-A23F-C6477800228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Sheet1!$B$2:$I$2</c:f>
              <c:strCache>
                <c:ptCount val="8"/>
                <c:pt idx="0">
                  <c:v>All workers</c:v>
                </c:pt>
                <c:pt idx="2">
                  <c:v>Gen Z/Millennial 
(20 – 40)</c:v>
                </c:pt>
                <c:pt idx="3">
                  <c:v>Gen X 
(41 – 56)</c:v>
                </c:pt>
                <c:pt idx="4">
                  <c:v>Baby Boomer
(57 – 75)</c:v>
                </c:pt>
                <c:pt idx="6">
                  <c:v>Men</c:v>
                </c:pt>
                <c:pt idx="7">
                  <c:v>Women</c:v>
                </c:pt>
              </c:strCache>
            </c:strRef>
          </c:cat>
          <c:val>
            <c:numRef>
              <c:f>Sheet1!$B$3:$I$3</c:f>
              <c:numCache>
                <c:formatCode>General</c:formatCode>
                <c:ptCount val="8"/>
                <c:pt idx="0" formatCode="0%">
                  <c:v>0.63</c:v>
                </c:pt>
                <c:pt idx="2" formatCode="0%">
                  <c:v>0.62</c:v>
                </c:pt>
                <c:pt idx="3" formatCode="0%">
                  <c:v>0.64</c:v>
                </c:pt>
                <c:pt idx="4" formatCode="0%">
                  <c:v>0.65</c:v>
                </c:pt>
                <c:pt idx="6" formatCode="0%">
                  <c:v>0.66</c:v>
                </c:pt>
                <c:pt idx="7" formatCode="0%">
                  <c:v>0.59</c:v>
                </c:pt>
              </c:numCache>
            </c:numRef>
          </c:val>
          <c:extLst>
            <c:ext xmlns:c16="http://schemas.microsoft.com/office/drawing/2014/chart" uri="{C3380CC4-5D6E-409C-BE32-E72D297353CC}">
              <c16:uniqueId val="{00000000-9019-49AC-81D2-5BB0E7A4AB37}"/>
            </c:ext>
          </c:extLst>
        </c:ser>
        <c:ser>
          <c:idx val="1"/>
          <c:order val="1"/>
          <c:tx>
            <c:strRef>
              <c:f>Sheet1!$A$4</c:f>
              <c:strCache>
                <c:ptCount val="1"/>
                <c:pt idx="0">
                  <c:v>Outside of employer plan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Sheet1!$B$2:$I$2</c:f>
              <c:strCache>
                <c:ptCount val="8"/>
                <c:pt idx="0">
                  <c:v>All workers</c:v>
                </c:pt>
                <c:pt idx="2">
                  <c:v>Gen Z/Millennial 
(20 – 40)</c:v>
                </c:pt>
                <c:pt idx="3">
                  <c:v>Gen X 
(41 – 56)</c:v>
                </c:pt>
                <c:pt idx="4">
                  <c:v>Baby Boomer
(57 – 75)</c:v>
                </c:pt>
                <c:pt idx="6">
                  <c:v>Men</c:v>
                </c:pt>
                <c:pt idx="7">
                  <c:v>Women</c:v>
                </c:pt>
              </c:strCache>
            </c:strRef>
          </c:cat>
          <c:val>
            <c:numRef>
              <c:f>Sheet1!$B$4:$I$4</c:f>
              <c:numCache>
                <c:formatCode>General</c:formatCode>
                <c:ptCount val="8"/>
                <c:pt idx="0" formatCode="0%">
                  <c:v>0.22</c:v>
                </c:pt>
                <c:pt idx="2" formatCode="0%">
                  <c:v>0.2</c:v>
                </c:pt>
                <c:pt idx="3" formatCode="0%">
                  <c:v>0.22</c:v>
                </c:pt>
                <c:pt idx="4" formatCode="0%">
                  <c:v>0.27</c:v>
                </c:pt>
                <c:pt idx="6" formatCode="0%">
                  <c:v>0.24</c:v>
                </c:pt>
                <c:pt idx="7" formatCode="0%">
                  <c:v>0.2</c:v>
                </c:pt>
              </c:numCache>
            </c:numRef>
          </c:val>
          <c:extLst>
            <c:ext xmlns:c16="http://schemas.microsoft.com/office/drawing/2014/chart" uri="{C3380CC4-5D6E-409C-BE32-E72D297353CC}">
              <c16:uniqueId val="{00000001-9019-49AC-81D2-5BB0E7A4AB37}"/>
            </c:ext>
          </c:extLst>
        </c:ser>
        <c:ser>
          <c:idx val="2"/>
          <c:order val="2"/>
          <c:tx>
            <c:strRef>
              <c:f>Sheet1!$A$5</c:f>
              <c:strCache>
                <c:ptCount val="1"/>
                <c:pt idx="0">
                  <c:v>Not saving</c:v>
                </c:pt>
              </c:strCache>
            </c:strRef>
          </c:tx>
          <c:spPr>
            <a:solidFill>
              <a:srgbClr val="007B4E"/>
            </a:solidFill>
            <a:ln>
              <a:noFill/>
            </a:ln>
            <a:effectLst/>
          </c:spPr>
          <c:invertIfNegative val="0"/>
          <c:dLbls>
            <c:dLbl>
              <c:idx val="2"/>
              <c:layout>
                <c:manualLayout>
                  <c:x val="7.636503400228301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19-49AC-81D2-5BB0E7A4AB37}"/>
                </c:ext>
              </c:extLst>
            </c:dLbl>
            <c:dLbl>
              <c:idx val="7"/>
              <c:layout>
                <c:manualLayout>
                  <c:x val="9.163804080273962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19-49AC-81D2-5BB0E7A4AB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Sheet1!$B$2:$I$2</c:f>
              <c:strCache>
                <c:ptCount val="8"/>
                <c:pt idx="0">
                  <c:v>All workers</c:v>
                </c:pt>
                <c:pt idx="2">
                  <c:v>Gen Z/Millennial 
(20 – 40)</c:v>
                </c:pt>
                <c:pt idx="3">
                  <c:v>Gen X 
(41 – 56)</c:v>
                </c:pt>
                <c:pt idx="4">
                  <c:v>Baby Boomer
(57 – 75)</c:v>
                </c:pt>
                <c:pt idx="6">
                  <c:v>Men</c:v>
                </c:pt>
                <c:pt idx="7">
                  <c:v>Women</c:v>
                </c:pt>
              </c:strCache>
            </c:strRef>
          </c:cat>
          <c:val>
            <c:numRef>
              <c:f>Sheet1!$B$5:$I$5</c:f>
              <c:numCache>
                <c:formatCode>General</c:formatCode>
                <c:ptCount val="8"/>
                <c:pt idx="0" formatCode="0%">
                  <c:v>0.15</c:v>
                </c:pt>
                <c:pt idx="2" formatCode="0%">
                  <c:v>0.19</c:v>
                </c:pt>
                <c:pt idx="3" formatCode="0%">
                  <c:v>0.13</c:v>
                </c:pt>
                <c:pt idx="4" formatCode="0%">
                  <c:v>0.08</c:v>
                </c:pt>
                <c:pt idx="6" formatCode="0%">
                  <c:v>0.1</c:v>
                </c:pt>
                <c:pt idx="7" formatCode="0%">
                  <c:v>0.21</c:v>
                </c:pt>
              </c:numCache>
            </c:numRef>
          </c:val>
          <c:extLst>
            <c:ext xmlns:c16="http://schemas.microsoft.com/office/drawing/2014/chart" uri="{C3380CC4-5D6E-409C-BE32-E72D297353CC}">
              <c16:uniqueId val="{00000004-9019-49AC-81D2-5BB0E7A4AB37}"/>
            </c:ext>
          </c:extLst>
        </c:ser>
        <c:dLbls>
          <c:dLblPos val="outEnd"/>
          <c:showLegendKey val="0"/>
          <c:showVal val="1"/>
          <c:showCatName val="0"/>
          <c:showSerName val="0"/>
          <c:showPercent val="0"/>
          <c:showBubbleSize val="0"/>
        </c:dLbls>
        <c:gapWidth val="219"/>
        <c:overlap val="-27"/>
        <c:axId val="610249272"/>
        <c:axId val="610246320"/>
      </c:barChart>
      <c:catAx>
        <c:axId val="610249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10246320"/>
        <c:crosses val="autoZero"/>
        <c:auto val="1"/>
        <c:lblAlgn val="ctr"/>
        <c:lblOffset val="100"/>
        <c:noMultiLvlLbl val="0"/>
      </c:catAx>
      <c:valAx>
        <c:axId val="610246320"/>
        <c:scaling>
          <c:orientation val="minMax"/>
        </c:scaling>
        <c:delete val="1"/>
        <c:axPos val="l"/>
        <c:numFmt formatCode="0%" sourceLinked="1"/>
        <c:majorTickMark val="none"/>
        <c:minorTickMark val="none"/>
        <c:tickLblPos val="nextTo"/>
        <c:crossAx val="610249272"/>
        <c:crosses val="autoZero"/>
        <c:crossBetween val="between"/>
      </c:valAx>
      <c:spPr>
        <a:noFill/>
        <a:ln>
          <a:noFill/>
        </a:ln>
        <a:effectLst/>
      </c:spPr>
    </c:plotArea>
    <c:legend>
      <c:legendPos val="t"/>
      <c:layout>
        <c:manualLayout>
          <c:xMode val="edge"/>
          <c:yMode val="edge"/>
          <c:x val="0.27603855243644143"/>
          <c:y val="5.5891585895820925E-2"/>
          <c:w val="0.4448682937670258"/>
          <c:h val="6.8572645351130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Sheet1!$A$3</c:f>
              <c:strCache>
                <c:ptCount val="1"/>
                <c:pt idx="0">
                  <c:v>Less than match</c:v>
                </c:pt>
              </c:strCache>
            </c:strRef>
          </c:tx>
          <c:spPr>
            <a:solidFill>
              <a:srgbClr val="4298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Sheet1!$B$2:$I$2</c:f>
              <c:strCache>
                <c:ptCount val="8"/>
                <c:pt idx="0">
                  <c:v>All workers</c:v>
                </c:pt>
                <c:pt idx="2">
                  <c:v>Gen Z/Millennial 
(20 – 40)</c:v>
                </c:pt>
                <c:pt idx="3">
                  <c:v>Gen X 
(41 – 56)</c:v>
                </c:pt>
                <c:pt idx="4">
                  <c:v>Baby Boomer 
(57 – 75)</c:v>
                </c:pt>
                <c:pt idx="6">
                  <c:v>Men</c:v>
                </c:pt>
                <c:pt idx="7">
                  <c:v>Women</c:v>
                </c:pt>
              </c:strCache>
            </c:strRef>
          </c:cat>
          <c:val>
            <c:numRef>
              <c:f>Sheet1!$B$3:$I$3</c:f>
              <c:numCache>
                <c:formatCode>General</c:formatCode>
                <c:ptCount val="8"/>
                <c:pt idx="0" formatCode="0%">
                  <c:v>0.11</c:v>
                </c:pt>
                <c:pt idx="2" formatCode="0%">
                  <c:v>0.11</c:v>
                </c:pt>
                <c:pt idx="3" formatCode="0%">
                  <c:v>0.11</c:v>
                </c:pt>
                <c:pt idx="4" formatCode="0%">
                  <c:v>0.09</c:v>
                </c:pt>
                <c:pt idx="6" formatCode="0%">
                  <c:v>7.0000000000000007E-2</c:v>
                </c:pt>
                <c:pt idx="7" formatCode="0%">
                  <c:v>0.15</c:v>
                </c:pt>
              </c:numCache>
            </c:numRef>
          </c:val>
          <c:extLst>
            <c:ext xmlns:c16="http://schemas.microsoft.com/office/drawing/2014/chart" uri="{C3380CC4-5D6E-409C-BE32-E72D297353CC}">
              <c16:uniqueId val="{00000000-F416-4598-8A16-7601F49D0B91}"/>
            </c:ext>
          </c:extLst>
        </c:ser>
        <c:ser>
          <c:idx val="1"/>
          <c:order val="1"/>
          <c:tx>
            <c:strRef>
              <c:f>Sheet1!$A$4</c:f>
              <c:strCache>
                <c:ptCount val="1"/>
                <c:pt idx="0">
                  <c:v>Equal to match</c:v>
                </c:pt>
              </c:strCache>
            </c:strRef>
          </c:tx>
          <c:spPr>
            <a:solidFill>
              <a:srgbClr val="DA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Sheet1!$B$2:$I$2</c:f>
              <c:strCache>
                <c:ptCount val="8"/>
                <c:pt idx="0">
                  <c:v>All workers</c:v>
                </c:pt>
                <c:pt idx="2">
                  <c:v>Gen Z/Millennial 
(20 – 40)</c:v>
                </c:pt>
                <c:pt idx="3">
                  <c:v>Gen X 
(41 – 56)</c:v>
                </c:pt>
                <c:pt idx="4">
                  <c:v>Baby Boomer 
(57 – 75)</c:v>
                </c:pt>
                <c:pt idx="6">
                  <c:v>Men</c:v>
                </c:pt>
                <c:pt idx="7">
                  <c:v>Women</c:v>
                </c:pt>
              </c:strCache>
            </c:strRef>
          </c:cat>
          <c:val>
            <c:numRef>
              <c:f>Sheet1!$B$4:$I$4</c:f>
              <c:numCache>
                <c:formatCode>General</c:formatCode>
                <c:ptCount val="8"/>
                <c:pt idx="0" formatCode="0%">
                  <c:v>0.5</c:v>
                </c:pt>
                <c:pt idx="2" formatCode="0%">
                  <c:v>0.6</c:v>
                </c:pt>
                <c:pt idx="3" formatCode="0%">
                  <c:v>0.43</c:v>
                </c:pt>
                <c:pt idx="4" formatCode="0%">
                  <c:v>0.4</c:v>
                </c:pt>
                <c:pt idx="6" formatCode="0%">
                  <c:v>0.55000000000000004</c:v>
                </c:pt>
                <c:pt idx="7" formatCode="0%">
                  <c:v>0.45</c:v>
                </c:pt>
              </c:numCache>
            </c:numRef>
          </c:val>
          <c:extLst>
            <c:ext xmlns:c16="http://schemas.microsoft.com/office/drawing/2014/chart" uri="{C3380CC4-5D6E-409C-BE32-E72D297353CC}">
              <c16:uniqueId val="{00000001-F416-4598-8A16-7601F49D0B91}"/>
            </c:ext>
          </c:extLst>
        </c:ser>
        <c:ser>
          <c:idx val="2"/>
          <c:order val="2"/>
          <c:tx>
            <c:strRef>
              <c:f>Sheet1!$A$5</c:f>
              <c:strCache>
                <c:ptCount val="1"/>
                <c:pt idx="0">
                  <c:v>More than match</c:v>
                </c:pt>
              </c:strCache>
            </c:strRef>
          </c:tx>
          <c:spPr>
            <a:solidFill>
              <a:srgbClr val="007B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Sheet1!$B$2:$I$2</c:f>
              <c:strCache>
                <c:ptCount val="8"/>
                <c:pt idx="0">
                  <c:v>All workers</c:v>
                </c:pt>
                <c:pt idx="2">
                  <c:v>Gen Z/Millennial 
(20 – 40)</c:v>
                </c:pt>
                <c:pt idx="3">
                  <c:v>Gen X 
(41 – 56)</c:v>
                </c:pt>
                <c:pt idx="4">
                  <c:v>Baby Boomer 
(57 – 75)</c:v>
                </c:pt>
                <c:pt idx="6">
                  <c:v>Men</c:v>
                </c:pt>
                <c:pt idx="7">
                  <c:v>Women</c:v>
                </c:pt>
              </c:strCache>
            </c:strRef>
          </c:cat>
          <c:val>
            <c:numRef>
              <c:f>Sheet1!$B$5:$I$5</c:f>
              <c:numCache>
                <c:formatCode>General</c:formatCode>
                <c:ptCount val="8"/>
                <c:pt idx="0" formatCode="0%">
                  <c:v>0.34</c:v>
                </c:pt>
                <c:pt idx="2" formatCode="0%">
                  <c:v>0.25</c:v>
                </c:pt>
                <c:pt idx="3" formatCode="0%">
                  <c:v>0.38</c:v>
                </c:pt>
                <c:pt idx="4" formatCode="0%">
                  <c:v>0.46</c:v>
                </c:pt>
                <c:pt idx="6" formatCode="0%">
                  <c:v>0.35</c:v>
                </c:pt>
                <c:pt idx="7" formatCode="0%">
                  <c:v>0.32</c:v>
                </c:pt>
              </c:numCache>
            </c:numRef>
          </c:val>
          <c:extLst>
            <c:ext xmlns:c16="http://schemas.microsoft.com/office/drawing/2014/chart" uri="{C3380CC4-5D6E-409C-BE32-E72D297353CC}">
              <c16:uniqueId val="{00000002-F416-4598-8A16-7601F49D0B91}"/>
            </c:ext>
          </c:extLst>
        </c:ser>
        <c:ser>
          <c:idx val="3"/>
          <c:order val="3"/>
          <c:tx>
            <c:strRef>
              <c:f>Sheet1!$A$6</c:f>
              <c:strCache>
                <c:ptCount val="1"/>
                <c:pt idx="0">
                  <c:v>Not sure</c:v>
                </c:pt>
              </c:strCache>
            </c:strRef>
          </c:tx>
          <c:spPr>
            <a:solidFill>
              <a:srgbClr val="ED8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Sheet1!$B$2:$I$2</c:f>
              <c:strCache>
                <c:ptCount val="8"/>
                <c:pt idx="0">
                  <c:v>All workers</c:v>
                </c:pt>
                <c:pt idx="2">
                  <c:v>Gen Z/Millennial 
(20 – 40)</c:v>
                </c:pt>
                <c:pt idx="3">
                  <c:v>Gen X 
(41 – 56)</c:v>
                </c:pt>
                <c:pt idx="4">
                  <c:v>Baby Boomer 
(57 – 75)</c:v>
                </c:pt>
                <c:pt idx="6">
                  <c:v>Men</c:v>
                </c:pt>
                <c:pt idx="7">
                  <c:v>Women</c:v>
                </c:pt>
              </c:strCache>
            </c:strRef>
          </c:cat>
          <c:val>
            <c:numRef>
              <c:f>Sheet1!$B$6:$I$6</c:f>
              <c:numCache>
                <c:formatCode>General</c:formatCode>
                <c:ptCount val="8"/>
                <c:pt idx="0" formatCode="0%">
                  <c:v>0.05</c:v>
                </c:pt>
                <c:pt idx="2" formatCode="0%">
                  <c:v>0.04</c:v>
                </c:pt>
                <c:pt idx="3" formatCode="0%">
                  <c:v>0.08</c:v>
                </c:pt>
                <c:pt idx="4" formatCode="0%">
                  <c:v>0.05</c:v>
                </c:pt>
                <c:pt idx="6" formatCode="0%">
                  <c:v>0.03</c:v>
                </c:pt>
                <c:pt idx="7" formatCode="0%">
                  <c:v>0.08</c:v>
                </c:pt>
              </c:numCache>
            </c:numRef>
          </c:val>
          <c:extLst>
            <c:ext xmlns:c16="http://schemas.microsoft.com/office/drawing/2014/chart" uri="{C3380CC4-5D6E-409C-BE32-E72D297353CC}">
              <c16:uniqueId val="{00000003-F416-4598-8A16-7601F49D0B91}"/>
            </c:ext>
          </c:extLst>
        </c:ser>
        <c:dLbls>
          <c:dLblPos val="outEnd"/>
          <c:showLegendKey val="0"/>
          <c:showVal val="1"/>
          <c:showCatName val="0"/>
          <c:showSerName val="0"/>
          <c:showPercent val="0"/>
          <c:showBubbleSize val="0"/>
        </c:dLbls>
        <c:gapWidth val="219"/>
        <c:overlap val="-27"/>
        <c:axId val="610249272"/>
        <c:axId val="610246320"/>
      </c:barChart>
      <c:catAx>
        <c:axId val="610249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10246320"/>
        <c:crosses val="autoZero"/>
        <c:auto val="1"/>
        <c:lblAlgn val="ctr"/>
        <c:lblOffset val="100"/>
        <c:noMultiLvlLbl val="0"/>
      </c:catAx>
      <c:valAx>
        <c:axId val="610246320"/>
        <c:scaling>
          <c:orientation val="minMax"/>
        </c:scaling>
        <c:delete val="1"/>
        <c:axPos val="l"/>
        <c:numFmt formatCode="0%" sourceLinked="1"/>
        <c:majorTickMark val="none"/>
        <c:minorTickMark val="none"/>
        <c:tickLblPos val="nextTo"/>
        <c:crossAx val="6102492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c:f>
              <c:strCache>
                <c:ptCount val="1"/>
                <c:pt idx="0">
                  <c:v>&lt;3%</c:v>
                </c:pt>
              </c:strCache>
            </c:strRef>
          </c:tx>
          <c:spPr>
            <a:solidFill>
              <a:srgbClr val="4298B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Sheet1!$C$2:$J$2</c:f>
              <c:strCache>
                <c:ptCount val="8"/>
                <c:pt idx="0">
                  <c:v>All workers</c:v>
                </c:pt>
                <c:pt idx="2">
                  <c:v>Gen Z/Millennial 
(20 – 40)</c:v>
                </c:pt>
                <c:pt idx="3">
                  <c:v>Gen X (41 – 56)</c:v>
                </c:pt>
                <c:pt idx="4">
                  <c:v>Baby Boomer            (57 – 75)</c:v>
                </c:pt>
                <c:pt idx="6">
                  <c:v>Men</c:v>
                </c:pt>
                <c:pt idx="7">
                  <c:v>Women</c:v>
                </c:pt>
              </c:strCache>
            </c:strRef>
          </c:cat>
          <c:val>
            <c:numRef>
              <c:f>Sheet1!$C$3:$J$3</c:f>
              <c:numCache>
                <c:formatCode>General</c:formatCode>
                <c:ptCount val="8"/>
                <c:pt idx="0" formatCode="0%">
                  <c:v>0.17</c:v>
                </c:pt>
                <c:pt idx="2" formatCode="0%">
                  <c:v>0.17</c:v>
                </c:pt>
                <c:pt idx="3" formatCode="0%">
                  <c:v>0.18</c:v>
                </c:pt>
                <c:pt idx="4" formatCode="0%">
                  <c:v>0.13</c:v>
                </c:pt>
                <c:pt idx="6" formatCode="0%">
                  <c:v>0.14000000000000001</c:v>
                </c:pt>
                <c:pt idx="7" formatCode="0%">
                  <c:v>0.2</c:v>
                </c:pt>
              </c:numCache>
            </c:numRef>
          </c:val>
          <c:extLst>
            <c:ext xmlns:c16="http://schemas.microsoft.com/office/drawing/2014/chart" uri="{C3380CC4-5D6E-409C-BE32-E72D297353CC}">
              <c16:uniqueId val="{00000000-FA1B-48B5-BBF8-0B5DD5FAB0B7}"/>
            </c:ext>
          </c:extLst>
        </c:ser>
        <c:ser>
          <c:idx val="1"/>
          <c:order val="1"/>
          <c:tx>
            <c:strRef>
              <c:f>Sheet1!$B$4</c:f>
              <c:strCache>
                <c:ptCount val="1"/>
                <c:pt idx="0">
                  <c:v>3% – 4%</c:v>
                </c:pt>
              </c:strCache>
            </c:strRef>
          </c:tx>
          <c:spPr>
            <a:solidFill>
              <a:srgbClr val="DAAA00"/>
            </a:solidFill>
            <a:ln>
              <a:noFill/>
            </a:ln>
            <a:effectLst/>
          </c:spPr>
          <c:invertIfNegative val="0"/>
          <c:dLbls>
            <c:dLbl>
              <c:idx val="6"/>
              <c:layout>
                <c:manualLayout>
                  <c:x val="-9.5904158842313892E-3"/>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A1B-48B5-BBF8-0B5DD5FAB0B7}"/>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Sheet1!$C$2:$J$2</c:f>
              <c:strCache>
                <c:ptCount val="8"/>
                <c:pt idx="0">
                  <c:v>All workers</c:v>
                </c:pt>
                <c:pt idx="2">
                  <c:v>Gen Z/Millennial 
(20 – 40)</c:v>
                </c:pt>
                <c:pt idx="3">
                  <c:v>Gen X (41 – 56)</c:v>
                </c:pt>
                <c:pt idx="4">
                  <c:v>Baby Boomer            (57 – 75)</c:v>
                </c:pt>
                <c:pt idx="6">
                  <c:v>Men</c:v>
                </c:pt>
                <c:pt idx="7">
                  <c:v>Women</c:v>
                </c:pt>
              </c:strCache>
            </c:strRef>
          </c:cat>
          <c:val>
            <c:numRef>
              <c:f>Sheet1!$C$4:$J$4</c:f>
              <c:numCache>
                <c:formatCode>General</c:formatCode>
                <c:ptCount val="8"/>
                <c:pt idx="0" formatCode="0%">
                  <c:v>0.24</c:v>
                </c:pt>
                <c:pt idx="2" formatCode="0%">
                  <c:v>0.28999999999999998</c:v>
                </c:pt>
                <c:pt idx="3" formatCode="0%">
                  <c:v>0.21</c:v>
                </c:pt>
                <c:pt idx="4" formatCode="0%">
                  <c:v>0.21</c:v>
                </c:pt>
                <c:pt idx="6" formatCode="0%">
                  <c:v>0.24</c:v>
                </c:pt>
                <c:pt idx="7" formatCode="0%">
                  <c:v>0.26</c:v>
                </c:pt>
              </c:numCache>
            </c:numRef>
          </c:val>
          <c:extLst>
            <c:ext xmlns:c16="http://schemas.microsoft.com/office/drawing/2014/chart" uri="{C3380CC4-5D6E-409C-BE32-E72D297353CC}">
              <c16:uniqueId val="{00000001-FA1B-48B5-BBF8-0B5DD5FAB0B7}"/>
            </c:ext>
          </c:extLst>
        </c:ser>
        <c:ser>
          <c:idx val="2"/>
          <c:order val="2"/>
          <c:tx>
            <c:strRef>
              <c:f>Sheet1!$B$5</c:f>
              <c:strCache>
                <c:ptCount val="1"/>
                <c:pt idx="0">
                  <c:v>5% – 9%</c:v>
                </c:pt>
              </c:strCache>
            </c:strRef>
          </c:tx>
          <c:spPr>
            <a:solidFill>
              <a:srgbClr val="007B4E"/>
            </a:solidFill>
            <a:ln>
              <a:noFill/>
            </a:ln>
            <a:effectLst/>
          </c:spPr>
          <c:invertIfNegative val="0"/>
          <c:dLbls>
            <c:dLbl>
              <c:idx val="2"/>
              <c:layout>
                <c:manualLayout>
                  <c:x val="8.2203564721983705E-3"/>
                  <c:y val="-1.38888888888888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1B-48B5-BBF8-0B5DD5FAB0B7}"/>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Sheet1!$C$2:$J$2</c:f>
              <c:strCache>
                <c:ptCount val="8"/>
                <c:pt idx="0">
                  <c:v>All workers</c:v>
                </c:pt>
                <c:pt idx="2">
                  <c:v>Gen Z/Millennial 
(20 – 40)</c:v>
                </c:pt>
                <c:pt idx="3">
                  <c:v>Gen X (41 – 56)</c:v>
                </c:pt>
                <c:pt idx="4">
                  <c:v>Baby Boomer            (57 – 75)</c:v>
                </c:pt>
                <c:pt idx="6">
                  <c:v>Men</c:v>
                </c:pt>
                <c:pt idx="7">
                  <c:v>Women</c:v>
                </c:pt>
              </c:strCache>
            </c:strRef>
          </c:cat>
          <c:val>
            <c:numRef>
              <c:f>Sheet1!$C$5:$J$5</c:f>
              <c:numCache>
                <c:formatCode>General</c:formatCode>
                <c:ptCount val="8"/>
                <c:pt idx="0" formatCode="0%">
                  <c:v>0.27</c:v>
                </c:pt>
                <c:pt idx="2" formatCode="0%">
                  <c:v>0.27</c:v>
                </c:pt>
                <c:pt idx="3" formatCode="0%">
                  <c:v>0.26</c:v>
                </c:pt>
                <c:pt idx="4" formatCode="0%">
                  <c:v>0.3</c:v>
                </c:pt>
                <c:pt idx="6" formatCode="0%">
                  <c:v>0.28999999999999998</c:v>
                </c:pt>
                <c:pt idx="7" formatCode="0%">
                  <c:v>0.24</c:v>
                </c:pt>
              </c:numCache>
            </c:numRef>
          </c:val>
          <c:extLst>
            <c:ext xmlns:c16="http://schemas.microsoft.com/office/drawing/2014/chart" uri="{C3380CC4-5D6E-409C-BE32-E72D297353CC}">
              <c16:uniqueId val="{00000002-FA1B-48B5-BBF8-0B5DD5FAB0B7}"/>
            </c:ext>
          </c:extLst>
        </c:ser>
        <c:ser>
          <c:idx val="3"/>
          <c:order val="3"/>
          <c:tx>
            <c:strRef>
              <c:f>Sheet1!$B$6</c:f>
              <c:strCache>
                <c:ptCount val="1"/>
                <c:pt idx="0">
                  <c:v>10%+</c:v>
                </c:pt>
              </c:strCache>
            </c:strRef>
          </c:tx>
          <c:spPr>
            <a:solidFill>
              <a:srgbClr val="ED8C00"/>
            </a:solidFill>
            <a:ln>
              <a:noFill/>
            </a:ln>
            <a:effectLst/>
          </c:spPr>
          <c:invertIfNegative val="0"/>
          <c:dLbls>
            <c:dLbl>
              <c:idx val="2"/>
              <c:layout>
                <c:manualLayout>
                  <c:x val="2.192095059252917E-2"/>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1B-48B5-BBF8-0B5DD5FAB0B7}"/>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Sheet1!$C$2:$J$2</c:f>
              <c:strCache>
                <c:ptCount val="8"/>
                <c:pt idx="0">
                  <c:v>All workers</c:v>
                </c:pt>
                <c:pt idx="2">
                  <c:v>Gen Z/Millennial 
(20 – 40)</c:v>
                </c:pt>
                <c:pt idx="3">
                  <c:v>Gen X (41 – 56)</c:v>
                </c:pt>
                <c:pt idx="4">
                  <c:v>Baby Boomer            (57 – 75)</c:v>
                </c:pt>
                <c:pt idx="6">
                  <c:v>Men</c:v>
                </c:pt>
                <c:pt idx="7">
                  <c:v>Women</c:v>
                </c:pt>
              </c:strCache>
            </c:strRef>
          </c:cat>
          <c:val>
            <c:numRef>
              <c:f>Sheet1!$C$6:$J$6</c:f>
              <c:numCache>
                <c:formatCode>General</c:formatCode>
                <c:ptCount val="8"/>
                <c:pt idx="0" formatCode="0%">
                  <c:v>0.32</c:v>
                </c:pt>
                <c:pt idx="2" formatCode="0%">
                  <c:v>0.27</c:v>
                </c:pt>
                <c:pt idx="3" formatCode="0%">
                  <c:v>0.35</c:v>
                </c:pt>
                <c:pt idx="4" formatCode="0%">
                  <c:v>0.36</c:v>
                </c:pt>
                <c:pt idx="6" formatCode="0%">
                  <c:v>0.33</c:v>
                </c:pt>
                <c:pt idx="7" formatCode="0%">
                  <c:v>0.3</c:v>
                </c:pt>
              </c:numCache>
            </c:numRef>
          </c:val>
          <c:extLst>
            <c:ext xmlns:c16="http://schemas.microsoft.com/office/drawing/2014/chart" uri="{C3380CC4-5D6E-409C-BE32-E72D297353CC}">
              <c16:uniqueId val="{00000003-FA1B-48B5-BBF8-0B5DD5FAB0B7}"/>
            </c:ext>
          </c:extLst>
        </c:ser>
        <c:dLbls>
          <c:dLblPos val="outEnd"/>
          <c:showLegendKey val="0"/>
          <c:showVal val="1"/>
          <c:showCatName val="0"/>
          <c:showSerName val="0"/>
          <c:showPercent val="0"/>
          <c:showBubbleSize val="0"/>
        </c:dLbls>
        <c:gapWidth val="219"/>
        <c:overlap val="-27"/>
        <c:axId val="430243112"/>
        <c:axId val="430239176"/>
      </c:barChart>
      <c:catAx>
        <c:axId val="43024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30239176"/>
        <c:crosses val="autoZero"/>
        <c:auto val="1"/>
        <c:lblAlgn val="ctr"/>
        <c:lblOffset val="100"/>
        <c:noMultiLvlLbl val="0"/>
      </c:catAx>
      <c:valAx>
        <c:axId val="430239176"/>
        <c:scaling>
          <c:orientation val="minMax"/>
        </c:scaling>
        <c:delete val="1"/>
        <c:axPos val="l"/>
        <c:numFmt formatCode="0%" sourceLinked="1"/>
        <c:majorTickMark val="none"/>
        <c:minorTickMark val="none"/>
        <c:tickLblPos val="nextTo"/>
        <c:crossAx val="43024311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'PT32'!$A$4</c:f>
              <c:strCache>
                <c:ptCount val="1"/>
                <c:pt idx="0">
                  <c:v>&lt;5 years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'PT32'!$B$3:$I$3</c:f>
              <c:strCache>
                <c:ptCount val="8"/>
                <c:pt idx="0">
                  <c:v>All 
workers</c:v>
                </c:pt>
                <c:pt idx="2">
                  <c:v>Gen Z/ Millennial
(20 – 40)</c:v>
                </c:pt>
                <c:pt idx="3">
                  <c:v>Gen X 
(41 – 56)</c:v>
                </c:pt>
                <c:pt idx="4">
                  <c:v>Baby Boomer 
(57 – 75)</c:v>
                </c:pt>
                <c:pt idx="6">
                  <c:v>Men
</c:v>
                </c:pt>
                <c:pt idx="7">
                  <c:v>Women
</c:v>
                </c:pt>
              </c:strCache>
            </c:strRef>
          </c:cat>
          <c:val>
            <c:numRef>
              <c:f>'PT32'!$B$4:$I$4</c:f>
              <c:numCache>
                <c:formatCode>General</c:formatCode>
                <c:ptCount val="8"/>
                <c:pt idx="0" formatCode="0%">
                  <c:v>0.39</c:v>
                </c:pt>
                <c:pt idx="2" formatCode="0%">
                  <c:v>0.55000000000000004</c:v>
                </c:pt>
                <c:pt idx="3" formatCode="0%">
                  <c:v>0.28999999999999998</c:v>
                </c:pt>
                <c:pt idx="4" formatCode="0%">
                  <c:v>0.18</c:v>
                </c:pt>
                <c:pt idx="6" formatCode="0%">
                  <c:v>0.37</c:v>
                </c:pt>
                <c:pt idx="7" formatCode="0%">
                  <c:v>0.43</c:v>
                </c:pt>
              </c:numCache>
            </c:numRef>
          </c:val>
          <c:extLst>
            <c:ext xmlns:c16="http://schemas.microsoft.com/office/drawing/2014/chart" uri="{C3380CC4-5D6E-409C-BE32-E72D297353CC}">
              <c16:uniqueId val="{00000000-BB03-4F19-83F6-E557CD3DB71B}"/>
            </c:ext>
          </c:extLst>
        </c:ser>
        <c:ser>
          <c:idx val="1"/>
          <c:order val="1"/>
          <c:tx>
            <c:strRef>
              <c:f>'PT32'!$A$5</c:f>
              <c:strCache>
                <c:ptCount val="1"/>
                <c:pt idx="0">
                  <c:v>5 – 9 years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'PT32'!$B$3:$I$3</c:f>
              <c:strCache>
                <c:ptCount val="8"/>
                <c:pt idx="0">
                  <c:v>All 
workers</c:v>
                </c:pt>
                <c:pt idx="2">
                  <c:v>Gen Z/ Millennial
(20 – 40)</c:v>
                </c:pt>
                <c:pt idx="3">
                  <c:v>Gen X 
(41 – 56)</c:v>
                </c:pt>
                <c:pt idx="4">
                  <c:v>Baby Boomer 
(57 – 75)</c:v>
                </c:pt>
                <c:pt idx="6">
                  <c:v>Men
</c:v>
                </c:pt>
                <c:pt idx="7">
                  <c:v>Women
</c:v>
                </c:pt>
              </c:strCache>
            </c:strRef>
          </c:cat>
          <c:val>
            <c:numRef>
              <c:f>'PT32'!$B$5:$I$5</c:f>
              <c:numCache>
                <c:formatCode>General</c:formatCode>
                <c:ptCount val="8"/>
                <c:pt idx="0" formatCode="0%">
                  <c:v>0.24</c:v>
                </c:pt>
                <c:pt idx="2" formatCode="0%">
                  <c:v>0.3</c:v>
                </c:pt>
                <c:pt idx="3" formatCode="0%">
                  <c:v>0.2</c:v>
                </c:pt>
                <c:pt idx="4" formatCode="0%">
                  <c:v>0.19</c:v>
                </c:pt>
                <c:pt idx="6" formatCode="0%">
                  <c:v>0.25</c:v>
                </c:pt>
                <c:pt idx="7" formatCode="0%">
                  <c:v>0.23</c:v>
                </c:pt>
              </c:numCache>
            </c:numRef>
          </c:val>
          <c:extLst>
            <c:ext xmlns:c16="http://schemas.microsoft.com/office/drawing/2014/chart" uri="{C3380CC4-5D6E-409C-BE32-E72D297353CC}">
              <c16:uniqueId val="{00000001-BB03-4F19-83F6-E557CD3DB71B}"/>
            </c:ext>
          </c:extLst>
        </c:ser>
        <c:ser>
          <c:idx val="2"/>
          <c:order val="2"/>
          <c:tx>
            <c:strRef>
              <c:f>'PT32'!$A$6</c:f>
              <c:strCache>
                <c:ptCount val="1"/>
                <c:pt idx="0">
                  <c:v>10 – 14 years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'PT32'!$B$3:$I$3</c:f>
              <c:strCache>
                <c:ptCount val="8"/>
                <c:pt idx="0">
                  <c:v>All 
workers</c:v>
                </c:pt>
                <c:pt idx="2">
                  <c:v>Gen Z/ Millennial
(20 – 40)</c:v>
                </c:pt>
                <c:pt idx="3">
                  <c:v>Gen X 
(41 – 56)</c:v>
                </c:pt>
                <c:pt idx="4">
                  <c:v>Baby Boomer 
(57 – 75)</c:v>
                </c:pt>
                <c:pt idx="6">
                  <c:v>Men
</c:v>
                </c:pt>
                <c:pt idx="7">
                  <c:v>Women
</c:v>
                </c:pt>
              </c:strCache>
            </c:strRef>
          </c:cat>
          <c:val>
            <c:numRef>
              <c:f>'PT32'!$B$6:$I$6</c:f>
              <c:numCache>
                <c:formatCode>General</c:formatCode>
                <c:ptCount val="8"/>
                <c:pt idx="0" formatCode="0%">
                  <c:v>0.15</c:v>
                </c:pt>
                <c:pt idx="2" formatCode="0%">
                  <c:v>0.12</c:v>
                </c:pt>
                <c:pt idx="3" formatCode="0%">
                  <c:v>0.2</c:v>
                </c:pt>
                <c:pt idx="4" formatCode="0%">
                  <c:v>0.13</c:v>
                </c:pt>
                <c:pt idx="6" formatCode="0%">
                  <c:v>0.16</c:v>
                </c:pt>
                <c:pt idx="7" formatCode="0%">
                  <c:v>0.13</c:v>
                </c:pt>
              </c:numCache>
            </c:numRef>
          </c:val>
          <c:extLst>
            <c:ext xmlns:c16="http://schemas.microsoft.com/office/drawing/2014/chart" uri="{C3380CC4-5D6E-409C-BE32-E72D297353CC}">
              <c16:uniqueId val="{00000002-BB03-4F19-83F6-E557CD3DB71B}"/>
            </c:ext>
          </c:extLst>
        </c:ser>
        <c:ser>
          <c:idx val="3"/>
          <c:order val="3"/>
          <c:tx>
            <c:strRef>
              <c:f>'PT32'!$A$7</c:f>
              <c:strCache>
                <c:ptCount val="1"/>
                <c:pt idx="0">
                  <c:v>15+ years</c:v>
                </c:pt>
              </c:strCache>
            </c:strRef>
          </c:tx>
          <c:spPr>
            <a:solidFill>
              <a:schemeClr val="accent4"/>
            </a:solidFill>
            <a:ln>
              <a:noFill/>
            </a:ln>
            <a:effectLst/>
          </c:spPr>
          <c:invertIfNegative val="0"/>
          <c:dLbls>
            <c:dLbl>
              <c:idx val="2"/>
              <c:layout>
                <c:manualLayout>
                  <c:x val="-4.9217002237136508E-2"/>
                  <c:y val="1.388888888888888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03-4F19-83F6-E557CD3DB7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'PT32'!$B$3:$I$3</c:f>
              <c:strCache>
                <c:ptCount val="8"/>
                <c:pt idx="0">
                  <c:v>All 
workers</c:v>
                </c:pt>
                <c:pt idx="2">
                  <c:v>Gen Z/ Millennial
(20 – 40)</c:v>
                </c:pt>
                <c:pt idx="3">
                  <c:v>Gen X 
(41 – 56)</c:v>
                </c:pt>
                <c:pt idx="4">
                  <c:v>Baby Boomer 
(57 – 75)</c:v>
                </c:pt>
                <c:pt idx="6">
                  <c:v>Men
</c:v>
                </c:pt>
                <c:pt idx="7">
                  <c:v>Women
</c:v>
                </c:pt>
              </c:strCache>
            </c:strRef>
          </c:cat>
          <c:val>
            <c:numRef>
              <c:f>'PT32'!$B$7:$I$7</c:f>
              <c:numCache>
                <c:formatCode>General</c:formatCode>
                <c:ptCount val="8"/>
                <c:pt idx="0" formatCode="0%">
                  <c:v>0.22</c:v>
                </c:pt>
                <c:pt idx="2" formatCode="0%">
                  <c:v>0.03</c:v>
                </c:pt>
                <c:pt idx="3" formatCode="0%">
                  <c:v>0.31</c:v>
                </c:pt>
                <c:pt idx="4" formatCode="0%">
                  <c:v>0.5</c:v>
                </c:pt>
                <c:pt idx="6" formatCode="0%">
                  <c:v>0.22</c:v>
                </c:pt>
                <c:pt idx="7" formatCode="0%">
                  <c:v>0.21</c:v>
                </c:pt>
              </c:numCache>
            </c:numRef>
          </c:val>
          <c:extLst>
            <c:ext xmlns:c16="http://schemas.microsoft.com/office/drawing/2014/chart" uri="{C3380CC4-5D6E-409C-BE32-E72D297353CC}">
              <c16:uniqueId val="{00000004-BB03-4F19-83F6-E557CD3DB71B}"/>
            </c:ext>
          </c:extLst>
        </c:ser>
        <c:dLbls>
          <c:dLblPos val="ctr"/>
          <c:showLegendKey val="0"/>
          <c:showVal val="1"/>
          <c:showCatName val="0"/>
          <c:showSerName val="0"/>
          <c:showPercent val="0"/>
          <c:showBubbleSize val="0"/>
        </c:dLbls>
        <c:gapWidth val="100"/>
        <c:overlap val="100"/>
        <c:axId val="744160232"/>
        <c:axId val="744158920"/>
      </c:barChart>
      <c:catAx>
        <c:axId val="744160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44158920"/>
        <c:crosses val="autoZero"/>
        <c:auto val="1"/>
        <c:lblAlgn val="ctr"/>
        <c:lblOffset val="100"/>
        <c:noMultiLvlLbl val="0"/>
      </c:catAx>
      <c:valAx>
        <c:axId val="744158920"/>
        <c:scaling>
          <c:orientation val="minMax"/>
        </c:scaling>
        <c:delete val="1"/>
        <c:axPos val="l"/>
        <c:numFmt formatCode="0%" sourceLinked="1"/>
        <c:majorTickMark val="none"/>
        <c:minorTickMark val="none"/>
        <c:tickLblPos val="nextTo"/>
        <c:crossAx val="744160232"/>
        <c:crosses val="autoZero"/>
        <c:crossBetween val="between"/>
      </c:valAx>
      <c:spPr>
        <a:noFill/>
        <a:ln>
          <a:noFill/>
        </a:ln>
        <a:effectLst/>
      </c:spPr>
    </c:plotArea>
    <c:legend>
      <c:legendPos val="l"/>
      <c:layout>
        <c:manualLayout>
          <c:xMode val="edge"/>
          <c:yMode val="edge"/>
          <c:x val="1.3422818791946308E-2"/>
          <c:y val="5.6022892971711848E-2"/>
          <c:w val="0.15564885765118286"/>
          <c:h val="0.74443569553805766"/>
        </c:manualLayout>
      </c:layout>
      <c:overlay val="0"/>
      <c:spPr>
        <a:noFill/>
        <a:ln>
          <a:noFill/>
        </a:ln>
        <a:effectLst/>
      </c:spPr>
      <c:txPr>
        <a:bodyPr rot="0" spcFirstLastPara="1" vertOverflow="ellipsis" vert="horz" wrap="square" anchor="ctr" anchorCtr="1"/>
        <a:lstStyle/>
        <a:p>
          <a:pPr algn="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4-28T13:52:23.616" idx="16">
    <p:pos x="2124" y="670"/>
    <p:text>Deleted the first word here because the answers don't make sense w/ "Currently" there.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F54DD-FC01-4159-8B18-816A27FEE2F7}" type="doc">
      <dgm:prSet loTypeId="urn:microsoft.com/office/officeart/2005/8/layout/chevron1" loCatId="process" qsTypeId="urn:microsoft.com/office/officeart/2005/8/quickstyle/simple1" qsCatId="simple" csTypeId="urn:microsoft.com/office/officeart/2005/8/colors/colorful1" csCatId="colorful" phldr="1"/>
      <dgm:spPr/>
    </dgm:pt>
    <dgm:pt modelId="{7422F5F3-BC8B-4699-8AB4-D458EDDE5564}">
      <dgm:prSet phldrT="[Text]" custT="1"/>
      <dgm:spPr>
        <a:solidFill>
          <a:srgbClr val="4298BE"/>
        </a:solidFill>
        <a:ln>
          <a:noFill/>
        </a:ln>
      </dgm:spPr>
      <dgm:t>
        <a:bodyPr/>
        <a:lstStyle/>
        <a:p>
          <a:r>
            <a:rPr lang="en-US" sz="1000" dirty="0" smtClean="0">
              <a:solidFill>
                <a:schemeClr val="tx1"/>
              </a:solidFill>
            </a:rPr>
            <a:t>No risk	</a:t>
          </a:r>
          <a:endParaRPr lang="en-US" sz="1000" dirty="0">
            <a:solidFill>
              <a:schemeClr val="tx1"/>
            </a:solidFill>
          </a:endParaRPr>
        </a:p>
      </dgm:t>
    </dgm:pt>
    <dgm:pt modelId="{A3DD7081-8394-4B2D-81F4-14497BCE4287}" type="parTrans" cxnId="{D01424AD-44B8-4E7D-B020-84D3D8FF2E7A}">
      <dgm:prSet/>
      <dgm:spPr/>
      <dgm:t>
        <a:bodyPr/>
        <a:lstStyle/>
        <a:p>
          <a:endParaRPr lang="en-US" sz="1000">
            <a:solidFill>
              <a:schemeClr val="tx1"/>
            </a:solidFill>
          </a:endParaRPr>
        </a:p>
      </dgm:t>
    </dgm:pt>
    <dgm:pt modelId="{A7402FCC-0942-45D1-B52D-77411B805D92}" type="sibTrans" cxnId="{D01424AD-44B8-4E7D-B020-84D3D8FF2E7A}">
      <dgm:prSet/>
      <dgm:spPr/>
      <dgm:t>
        <a:bodyPr/>
        <a:lstStyle/>
        <a:p>
          <a:endParaRPr lang="en-US" sz="1000">
            <a:solidFill>
              <a:schemeClr val="tx1"/>
            </a:solidFill>
          </a:endParaRPr>
        </a:p>
      </dgm:t>
    </dgm:pt>
    <dgm:pt modelId="{0BC0B3A8-79DD-4156-9E40-EAC40909E9CF}">
      <dgm:prSet phldrT="[Text]" custT="1"/>
      <dgm:spPr>
        <a:solidFill>
          <a:srgbClr val="DAAA00"/>
        </a:solidFill>
        <a:ln>
          <a:noFill/>
        </a:ln>
      </dgm:spPr>
      <dgm:t>
        <a:bodyPr/>
        <a:lstStyle/>
        <a:p>
          <a:r>
            <a:rPr lang="en-US" sz="1000" dirty="0" smtClean="0">
              <a:solidFill>
                <a:schemeClr val="tx1"/>
              </a:solidFill>
            </a:rPr>
            <a:t>Little risk</a:t>
          </a:r>
          <a:endParaRPr lang="en-US" sz="1000" dirty="0">
            <a:solidFill>
              <a:schemeClr val="tx1"/>
            </a:solidFill>
          </a:endParaRPr>
        </a:p>
      </dgm:t>
    </dgm:pt>
    <dgm:pt modelId="{27D7DBFC-2C9E-44ED-BAE2-8ACB06ACB477}" type="parTrans" cxnId="{F5FD6855-9B70-49E4-9842-DF062FE5DEB8}">
      <dgm:prSet/>
      <dgm:spPr/>
      <dgm:t>
        <a:bodyPr/>
        <a:lstStyle/>
        <a:p>
          <a:endParaRPr lang="en-US" sz="1000">
            <a:solidFill>
              <a:schemeClr val="tx1"/>
            </a:solidFill>
          </a:endParaRPr>
        </a:p>
      </dgm:t>
    </dgm:pt>
    <dgm:pt modelId="{E8C4C4AF-77E0-4994-9590-55809043CFE6}" type="sibTrans" cxnId="{F5FD6855-9B70-49E4-9842-DF062FE5DEB8}">
      <dgm:prSet/>
      <dgm:spPr/>
      <dgm:t>
        <a:bodyPr/>
        <a:lstStyle/>
        <a:p>
          <a:endParaRPr lang="en-US" sz="1000">
            <a:solidFill>
              <a:schemeClr val="tx1"/>
            </a:solidFill>
          </a:endParaRPr>
        </a:p>
      </dgm:t>
    </dgm:pt>
    <dgm:pt modelId="{4D8BEEE0-AD7B-4EB9-AA8D-9A222F104332}">
      <dgm:prSet phldrT="[Text]" custT="1"/>
      <dgm:spPr>
        <a:solidFill>
          <a:srgbClr val="007B4E"/>
        </a:solidFill>
        <a:ln>
          <a:noFill/>
        </a:ln>
      </dgm:spPr>
      <dgm:t>
        <a:bodyPr/>
        <a:lstStyle/>
        <a:p>
          <a:r>
            <a:rPr lang="en-US" sz="1000" dirty="0" smtClean="0">
              <a:solidFill>
                <a:schemeClr val="bg1"/>
              </a:solidFill>
            </a:rPr>
            <a:t>Medium risk</a:t>
          </a:r>
          <a:endParaRPr lang="en-US" sz="1000" dirty="0">
            <a:solidFill>
              <a:schemeClr val="bg1"/>
            </a:solidFill>
          </a:endParaRPr>
        </a:p>
      </dgm:t>
    </dgm:pt>
    <dgm:pt modelId="{87011BC3-9CF6-4ACA-B970-D7036ACE7457}" type="parTrans" cxnId="{88721203-9100-437B-BDAD-B3757752C435}">
      <dgm:prSet/>
      <dgm:spPr/>
      <dgm:t>
        <a:bodyPr/>
        <a:lstStyle/>
        <a:p>
          <a:endParaRPr lang="en-US" sz="1000">
            <a:solidFill>
              <a:schemeClr val="tx1"/>
            </a:solidFill>
          </a:endParaRPr>
        </a:p>
      </dgm:t>
    </dgm:pt>
    <dgm:pt modelId="{C1A8EA39-B84E-4BAD-BA93-6FEEA44220B1}" type="sibTrans" cxnId="{88721203-9100-437B-BDAD-B3757752C435}">
      <dgm:prSet/>
      <dgm:spPr/>
      <dgm:t>
        <a:bodyPr/>
        <a:lstStyle/>
        <a:p>
          <a:endParaRPr lang="en-US" sz="1000">
            <a:solidFill>
              <a:schemeClr val="tx1"/>
            </a:solidFill>
          </a:endParaRPr>
        </a:p>
      </dgm:t>
    </dgm:pt>
    <dgm:pt modelId="{FA72AC6C-5CD8-4605-BA15-14AF5D9F9569}">
      <dgm:prSet phldrT="[Text]" custT="1"/>
      <dgm:spPr>
        <a:solidFill>
          <a:srgbClr val="ED8C00"/>
        </a:solidFill>
        <a:ln>
          <a:noFill/>
        </a:ln>
      </dgm:spPr>
      <dgm:t>
        <a:bodyPr/>
        <a:lstStyle/>
        <a:p>
          <a:r>
            <a:rPr lang="en-US" sz="1000" dirty="0" smtClean="0">
              <a:solidFill>
                <a:schemeClr val="tx1"/>
              </a:solidFill>
            </a:rPr>
            <a:t>High risk </a:t>
          </a:r>
          <a:endParaRPr lang="en-US" sz="1000" dirty="0">
            <a:solidFill>
              <a:schemeClr val="tx1"/>
            </a:solidFill>
          </a:endParaRPr>
        </a:p>
      </dgm:t>
    </dgm:pt>
    <dgm:pt modelId="{3836C32A-D6D0-4611-B63A-BC089458ADF8}" type="parTrans" cxnId="{FBB65F34-2AED-41FF-9F9A-964BF7BB57B2}">
      <dgm:prSet/>
      <dgm:spPr/>
      <dgm:t>
        <a:bodyPr/>
        <a:lstStyle/>
        <a:p>
          <a:endParaRPr lang="en-US" sz="1000">
            <a:solidFill>
              <a:schemeClr val="tx1"/>
            </a:solidFill>
          </a:endParaRPr>
        </a:p>
      </dgm:t>
    </dgm:pt>
    <dgm:pt modelId="{60DE8F2C-335E-4696-977D-869EBDC64364}" type="sibTrans" cxnId="{FBB65F34-2AED-41FF-9F9A-964BF7BB57B2}">
      <dgm:prSet/>
      <dgm:spPr/>
      <dgm:t>
        <a:bodyPr/>
        <a:lstStyle/>
        <a:p>
          <a:endParaRPr lang="en-US" sz="1000">
            <a:solidFill>
              <a:schemeClr val="tx1"/>
            </a:solidFill>
          </a:endParaRPr>
        </a:p>
      </dgm:t>
    </dgm:pt>
    <dgm:pt modelId="{CD0AEC6F-0669-47C7-B764-AEA1C505DD64}" type="pres">
      <dgm:prSet presAssocID="{9F3F54DD-FC01-4159-8B18-816A27FEE2F7}" presName="Name0" presStyleCnt="0">
        <dgm:presLayoutVars>
          <dgm:dir/>
          <dgm:animLvl val="lvl"/>
          <dgm:resizeHandles val="exact"/>
        </dgm:presLayoutVars>
      </dgm:prSet>
      <dgm:spPr/>
    </dgm:pt>
    <dgm:pt modelId="{1C7A2202-5F7E-4D27-8D3F-E49AD678C398}" type="pres">
      <dgm:prSet presAssocID="{7422F5F3-BC8B-4699-8AB4-D458EDDE5564}" presName="parTxOnly" presStyleLbl="node1" presStyleIdx="0" presStyleCnt="4">
        <dgm:presLayoutVars>
          <dgm:chMax val="0"/>
          <dgm:chPref val="0"/>
          <dgm:bulletEnabled val="1"/>
        </dgm:presLayoutVars>
      </dgm:prSet>
      <dgm:spPr/>
      <dgm:t>
        <a:bodyPr/>
        <a:lstStyle/>
        <a:p>
          <a:endParaRPr lang="en-US"/>
        </a:p>
      </dgm:t>
    </dgm:pt>
    <dgm:pt modelId="{70CC64D3-83D3-4858-9DF9-6B32E1403504}" type="pres">
      <dgm:prSet presAssocID="{A7402FCC-0942-45D1-B52D-77411B805D92}" presName="parTxOnlySpace" presStyleCnt="0"/>
      <dgm:spPr/>
    </dgm:pt>
    <dgm:pt modelId="{15B25D79-3E8A-438A-B568-0D6F5611FAD0}" type="pres">
      <dgm:prSet presAssocID="{0BC0B3A8-79DD-4156-9E40-EAC40909E9CF}" presName="parTxOnly" presStyleLbl="node1" presStyleIdx="1" presStyleCnt="4">
        <dgm:presLayoutVars>
          <dgm:chMax val="0"/>
          <dgm:chPref val="0"/>
          <dgm:bulletEnabled val="1"/>
        </dgm:presLayoutVars>
      </dgm:prSet>
      <dgm:spPr/>
      <dgm:t>
        <a:bodyPr/>
        <a:lstStyle/>
        <a:p>
          <a:endParaRPr lang="en-US"/>
        </a:p>
      </dgm:t>
    </dgm:pt>
    <dgm:pt modelId="{607454A7-1180-4BB7-B424-1C0363D83DD4}" type="pres">
      <dgm:prSet presAssocID="{E8C4C4AF-77E0-4994-9590-55809043CFE6}" presName="parTxOnlySpace" presStyleCnt="0"/>
      <dgm:spPr/>
    </dgm:pt>
    <dgm:pt modelId="{B09BB8FC-212F-4FC4-B795-A2D969B3C8CC}" type="pres">
      <dgm:prSet presAssocID="{4D8BEEE0-AD7B-4EB9-AA8D-9A222F104332}" presName="parTxOnly" presStyleLbl="node1" presStyleIdx="2" presStyleCnt="4" custLinFactNeighborX="10954" custLinFactNeighborY="3204">
        <dgm:presLayoutVars>
          <dgm:chMax val="0"/>
          <dgm:chPref val="0"/>
          <dgm:bulletEnabled val="1"/>
        </dgm:presLayoutVars>
      </dgm:prSet>
      <dgm:spPr/>
      <dgm:t>
        <a:bodyPr/>
        <a:lstStyle/>
        <a:p>
          <a:endParaRPr lang="en-US"/>
        </a:p>
      </dgm:t>
    </dgm:pt>
    <dgm:pt modelId="{D2737326-9256-4D03-B49B-0C32316C3395}" type="pres">
      <dgm:prSet presAssocID="{C1A8EA39-B84E-4BAD-BA93-6FEEA44220B1}" presName="parTxOnlySpace" presStyleCnt="0"/>
      <dgm:spPr/>
    </dgm:pt>
    <dgm:pt modelId="{A07679B7-C477-4B0F-B133-13BF2080AAF4}" type="pres">
      <dgm:prSet presAssocID="{FA72AC6C-5CD8-4605-BA15-14AF5D9F9569}" presName="parTxOnly" presStyleLbl="node1" presStyleIdx="3" presStyleCnt="4">
        <dgm:presLayoutVars>
          <dgm:chMax val="0"/>
          <dgm:chPref val="0"/>
          <dgm:bulletEnabled val="1"/>
        </dgm:presLayoutVars>
      </dgm:prSet>
      <dgm:spPr/>
      <dgm:t>
        <a:bodyPr/>
        <a:lstStyle/>
        <a:p>
          <a:endParaRPr lang="en-US"/>
        </a:p>
      </dgm:t>
    </dgm:pt>
  </dgm:ptLst>
  <dgm:cxnLst>
    <dgm:cxn modelId="{478BAB50-92B3-4CB4-B4FF-438C43A044F7}" type="presOf" srcId="{4D8BEEE0-AD7B-4EB9-AA8D-9A222F104332}" destId="{B09BB8FC-212F-4FC4-B795-A2D969B3C8CC}" srcOrd="0" destOrd="0" presId="urn:microsoft.com/office/officeart/2005/8/layout/chevron1"/>
    <dgm:cxn modelId="{F5FD6855-9B70-49E4-9842-DF062FE5DEB8}" srcId="{9F3F54DD-FC01-4159-8B18-816A27FEE2F7}" destId="{0BC0B3A8-79DD-4156-9E40-EAC40909E9CF}" srcOrd="1" destOrd="0" parTransId="{27D7DBFC-2C9E-44ED-BAE2-8ACB06ACB477}" sibTransId="{E8C4C4AF-77E0-4994-9590-55809043CFE6}"/>
    <dgm:cxn modelId="{88721203-9100-437B-BDAD-B3757752C435}" srcId="{9F3F54DD-FC01-4159-8B18-816A27FEE2F7}" destId="{4D8BEEE0-AD7B-4EB9-AA8D-9A222F104332}" srcOrd="2" destOrd="0" parTransId="{87011BC3-9CF6-4ACA-B970-D7036ACE7457}" sibTransId="{C1A8EA39-B84E-4BAD-BA93-6FEEA44220B1}"/>
    <dgm:cxn modelId="{A5E94EE4-FC0A-4949-9E27-40576044253B}" type="presOf" srcId="{0BC0B3A8-79DD-4156-9E40-EAC40909E9CF}" destId="{15B25D79-3E8A-438A-B568-0D6F5611FAD0}" srcOrd="0" destOrd="0" presId="urn:microsoft.com/office/officeart/2005/8/layout/chevron1"/>
    <dgm:cxn modelId="{B5A197DC-9884-401C-96B8-69D30759E059}" type="presOf" srcId="{7422F5F3-BC8B-4699-8AB4-D458EDDE5564}" destId="{1C7A2202-5F7E-4D27-8D3F-E49AD678C398}" srcOrd="0" destOrd="0" presId="urn:microsoft.com/office/officeart/2005/8/layout/chevron1"/>
    <dgm:cxn modelId="{FBB65F34-2AED-41FF-9F9A-964BF7BB57B2}" srcId="{9F3F54DD-FC01-4159-8B18-816A27FEE2F7}" destId="{FA72AC6C-5CD8-4605-BA15-14AF5D9F9569}" srcOrd="3" destOrd="0" parTransId="{3836C32A-D6D0-4611-B63A-BC089458ADF8}" sibTransId="{60DE8F2C-335E-4696-977D-869EBDC64364}"/>
    <dgm:cxn modelId="{D01424AD-44B8-4E7D-B020-84D3D8FF2E7A}" srcId="{9F3F54DD-FC01-4159-8B18-816A27FEE2F7}" destId="{7422F5F3-BC8B-4699-8AB4-D458EDDE5564}" srcOrd="0" destOrd="0" parTransId="{A3DD7081-8394-4B2D-81F4-14497BCE4287}" sibTransId="{A7402FCC-0942-45D1-B52D-77411B805D92}"/>
    <dgm:cxn modelId="{99AC17E7-8AE9-4CA5-AB99-307DFD47A149}" type="presOf" srcId="{FA72AC6C-5CD8-4605-BA15-14AF5D9F9569}" destId="{A07679B7-C477-4B0F-B133-13BF2080AAF4}" srcOrd="0" destOrd="0" presId="urn:microsoft.com/office/officeart/2005/8/layout/chevron1"/>
    <dgm:cxn modelId="{196EF3E0-DB21-426C-A68F-17EC1F286303}" type="presOf" srcId="{9F3F54DD-FC01-4159-8B18-816A27FEE2F7}" destId="{CD0AEC6F-0669-47C7-B764-AEA1C505DD64}" srcOrd="0" destOrd="0" presId="urn:microsoft.com/office/officeart/2005/8/layout/chevron1"/>
    <dgm:cxn modelId="{B1BA495D-1651-4A1C-92A3-6CD879DDC8AD}" type="presParOf" srcId="{CD0AEC6F-0669-47C7-B764-AEA1C505DD64}" destId="{1C7A2202-5F7E-4D27-8D3F-E49AD678C398}" srcOrd="0" destOrd="0" presId="urn:microsoft.com/office/officeart/2005/8/layout/chevron1"/>
    <dgm:cxn modelId="{D790CE21-7DC3-4364-BF58-DDF86C3E3589}" type="presParOf" srcId="{CD0AEC6F-0669-47C7-B764-AEA1C505DD64}" destId="{70CC64D3-83D3-4858-9DF9-6B32E1403504}" srcOrd="1" destOrd="0" presId="urn:microsoft.com/office/officeart/2005/8/layout/chevron1"/>
    <dgm:cxn modelId="{395AFCF7-F2B1-4BAC-BB5C-122A5D44A08E}" type="presParOf" srcId="{CD0AEC6F-0669-47C7-B764-AEA1C505DD64}" destId="{15B25D79-3E8A-438A-B568-0D6F5611FAD0}" srcOrd="2" destOrd="0" presId="urn:microsoft.com/office/officeart/2005/8/layout/chevron1"/>
    <dgm:cxn modelId="{BFBAC0D4-A6EA-4DBE-B048-16267CD0846E}" type="presParOf" srcId="{CD0AEC6F-0669-47C7-B764-AEA1C505DD64}" destId="{607454A7-1180-4BB7-B424-1C0363D83DD4}" srcOrd="3" destOrd="0" presId="urn:microsoft.com/office/officeart/2005/8/layout/chevron1"/>
    <dgm:cxn modelId="{A9D87890-81CB-4B09-9B0C-F51C828B2F4F}" type="presParOf" srcId="{CD0AEC6F-0669-47C7-B764-AEA1C505DD64}" destId="{B09BB8FC-212F-4FC4-B795-A2D969B3C8CC}" srcOrd="4" destOrd="0" presId="urn:microsoft.com/office/officeart/2005/8/layout/chevron1"/>
    <dgm:cxn modelId="{29DD3F9D-3DB0-4CC4-BD91-5D72DCFF5D8A}" type="presParOf" srcId="{CD0AEC6F-0669-47C7-B764-AEA1C505DD64}" destId="{D2737326-9256-4D03-B49B-0C32316C3395}" srcOrd="5" destOrd="0" presId="urn:microsoft.com/office/officeart/2005/8/layout/chevron1"/>
    <dgm:cxn modelId="{B35373D3-45AA-4A55-BBB5-00FE1CB088CA}" type="presParOf" srcId="{CD0AEC6F-0669-47C7-B764-AEA1C505DD64}" destId="{A07679B7-C477-4B0F-B133-13BF2080AAF4}" srcOrd="6"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A2202-5F7E-4D27-8D3F-E49AD678C398}">
      <dsp:nvSpPr>
        <dsp:cNvPr id="0" name=""/>
        <dsp:cNvSpPr/>
      </dsp:nvSpPr>
      <dsp:spPr>
        <a:xfrm>
          <a:off x="4141" y="0"/>
          <a:ext cx="2410761" cy="304775"/>
        </a:xfrm>
        <a:prstGeom prst="chevron">
          <a:avLst/>
        </a:prstGeom>
        <a:solidFill>
          <a:srgbClr val="4298B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No risk	</a:t>
          </a:r>
          <a:endParaRPr lang="en-US" sz="1000" kern="1200" dirty="0">
            <a:solidFill>
              <a:schemeClr val="tx1"/>
            </a:solidFill>
          </a:endParaRPr>
        </a:p>
      </dsp:txBody>
      <dsp:txXfrm>
        <a:off x="156529" y="0"/>
        <a:ext cx="2105986" cy="304775"/>
      </dsp:txXfrm>
    </dsp:sp>
    <dsp:sp modelId="{15B25D79-3E8A-438A-B568-0D6F5611FAD0}">
      <dsp:nvSpPr>
        <dsp:cNvPr id="0" name=""/>
        <dsp:cNvSpPr/>
      </dsp:nvSpPr>
      <dsp:spPr>
        <a:xfrm>
          <a:off x="2173826" y="0"/>
          <a:ext cx="2410761" cy="304775"/>
        </a:xfrm>
        <a:prstGeom prst="chevron">
          <a:avLst/>
        </a:prstGeom>
        <a:solidFill>
          <a:srgbClr val="DAAA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Little risk</a:t>
          </a:r>
          <a:endParaRPr lang="en-US" sz="1000" kern="1200" dirty="0">
            <a:solidFill>
              <a:schemeClr val="tx1"/>
            </a:solidFill>
          </a:endParaRPr>
        </a:p>
      </dsp:txBody>
      <dsp:txXfrm>
        <a:off x="2326214" y="0"/>
        <a:ext cx="2105986" cy="304775"/>
      </dsp:txXfrm>
    </dsp:sp>
    <dsp:sp modelId="{B09BB8FC-212F-4FC4-B795-A2D969B3C8CC}">
      <dsp:nvSpPr>
        <dsp:cNvPr id="0" name=""/>
        <dsp:cNvSpPr/>
      </dsp:nvSpPr>
      <dsp:spPr>
        <a:xfrm>
          <a:off x="4369919" y="0"/>
          <a:ext cx="2410761" cy="304775"/>
        </a:xfrm>
        <a:prstGeom prst="chevron">
          <a:avLst/>
        </a:prstGeom>
        <a:solidFill>
          <a:srgbClr val="007B4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Medium risk</a:t>
          </a:r>
          <a:endParaRPr lang="en-US" sz="1000" kern="1200" dirty="0">
            <a:solidFill>
              <a:schemeClr val="bg1"/>
            </a:solidFill>
          </a:endParaRPr>
        </a:p>
      </dsp:txBody>
      <dsp:txXfrm>
        <a:off x="4522307" y="0"/>
        <a:ext cx="2105986" cy="304775"/>
      </dsp:txXfrm>
    </dsp:sp>
    <dsp:sp modelId="{A07679B7-C477-4B0F-B133-13BF2080AAF4}">
      <dsp:nvSpPr>
        <dsp:cNvPr id="0" name=""/>
        <dsp:cNvSpPr/>
      </dsp:nvSpPr>
      <dsp:spPr>
        <a:xfrm>
          <a:off x="6513197" y="0"/>
          <a:ext cx="2410761" cy="304775"/>
        </a:xfrm>
        <a:prstGeom prst="chevron">
          <a:avLst/>
        </a:prstGeom>
        <a:solidFill>
          <a:srgbClr val="ED8C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High risk </a:t>
          </a:r>
          <a:endParaRPr lang="en-US" sz="1000" kern="1200" dirty="0">
            <a:solidFill>
              <a:schemeClr val="tx1"/>
            </a:solidFill>
          </a:endParaRPr>
        </a:p>
      </dsp:txBody>
      <dsp:txXfrm>
        <a:off x="6665585" y="0"/>
        <a:ext cx="2105986" cy="3047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27" cy="350807"/>
          </a:xfrm>
          <a:prstGeom prst="rect">
            <a:avLst/>
          </a:prstGeom>
        </p:spPr>
        <p:txBody>
          <a:bodyPr vert="horz" lIns="83622" tIns="41811" rIns="83622" bIns="41811" rtlCol="0"/>
          <a:lstStyle>
            <a:lvl1pPr algn="l">
              <a:defRPr sz="1100"/>
            </a:lvl1pPr>
          </a:lstStyle>
          <a:p>
            <a:endParaRPr lang="en-US" dirty="0"/>
          </a:p>
        </p:txBody>
      </p:sp>
      <p:sp>
        <p:nvSpPr>
          <p:cNvPr id="3" name="Date Placeholder 2"/>
          <p:cNvSpPr>
            <a:spLocks noGrp="1"/>
          </p:cNvSpPr>
          <p:nvPr>
            <p:ph type="dt" sz="quarter" idx="1"/>
          </p:nvPr>
        </p:nvSpPr>
        <p:spPr>
          <a:xfrm>
            <a:off x="5265907" y="0"/>
            <a:ext cx="4029027" cy="350807"/>
          </a:xfrm>
          <a:prstGeom prst="rect">
            <a:avLst/>
          </a:prstGeom>
        </p:spPr>
        <p:txBody>
          <a:bodyPr vert="horz" lIns="83622" tIns="41811" rIns="83622" bIns="41811" rtlCol="0"/>
          <a:lstStyle>
            <a:lvl1pPr algn="r">
              <a:defRPr sz="1100"/>
            </a:lvl1pPr>
          </a:lstStyle>
          <a:p>
            <a:fld id="{A48A84A5-1B65-476B-8577-5E70478994DB}" type="datetimeFigureOut">
              <a:rPr lang="en-US" smtClean="0"/>
              <a:t>5/26/2022</a:t>
            </a:fld>
            <a:endParaRPr lang="en-US" dirty="0"/>
          </a:p>
        </p:txBody>
      </p:sp>
      <p:sp>
        <p:nvSpPr>
          <p:cNvPr id="4" name="Footer Placeholder 3"/>
          <p:cNvSpPr>
            <a:spLocks noGrp="1"/>
          </p:cNvSpPr>
          <p:nvPr>
            <p:ph type="ftr" sz="quarter" idx="2"/>
          </p:nvPr>
        </p:nvSpPr>
        <p:spPr>
          <a:xfrm>
            <a:off x="0" y="6659594"/>
            <a:ext cx="4029027" cy="350806"/>
          </a:xfrm>
          <a:prstGeom prst="rect">
            <a:avLst/>
          </a:prstGeom>
        </p:spPr>
        <p:txBody>
          <a:bodyPr vert="horz" lIns="83622" tIns="41811" rIns="83622" bIns="41811" rtlCol="0" anchor="b"/>
          <a:lstStyle>
            <a:lvl1pPr algn="l">
              <a:defRPr sz="1100"/>
            </a:lvl1pPr>
          </a:lstStyle>
          <a:p>
            <a:endParaRPr lang="en-US" dirty="0"/>
          </a:p>
        </p:txBody>
      </p:sp>
      <p:sp>
        <p:nvSpPr>
          <p:cNvPr id="5" name="Slide Number Placeholder 4"/>
          <p:cNvSpPr>
            <a:spLocks noGrp="1"/>
          </p:cNvSpPr>
          <p:nvPr>
            <p:ph type="sldNum" sz="quarter" idx="3"/>
          </p:nvPr>
        </p:nvSpPr>
        <p:spPr>
          <a:xfrm>
            <a:off x="5265907" y="6659594"/>
            <a:ext cx="4029027" cy="350806"/>
          </a:xfrm>
          <a:prstGeom prst="rect">
            <a:avLst/>
          </a:prstGeom>
        </p:spPr>
        <p:txBody>
          <a:bodyPr vert="horz" lIns="83622" tIns="41811" rIns="83622" bIns="41811" rtlCol="0" anchor="b"/>
          <a:lstStyle>
            <a:lvl1pPr algn="r">
              <a:defRPr sz="1100"/>
            </a:lvl1pPr>
          </a:lstStyle>
          <a:p>
            <a:fld id="{AD2B31A9-8E0A-43FB-BA21-59F3F4E08B4E}" type="slidenum">
              <a:rPr lang="en-US" smtClean="0"/>
              <a:t>‹#›</a:t>
            </a:fld>
            <a:endParaRPr lang="en-US" dirty="0"/>
          </a:p>
        </p:txBody>
      </p:sp>
    </p:spTree>
    <p:extLst>
      <p:ext uri="{BB962C8B-B14F-4D97-AF65-F5344CB8AC3E}">
        <p14:creationId xmlns:p14="http://schemas.microsoft.com/office/powerpoint/2010/main" val="3142596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27" cy="350807"/>
          </a:xfrm>
          <a:prstGeom prst="rect">
            <a:avLst/>
          </a:prstGeom>
        </p:spPr>
        <p:txBody>
          <a:bodyPr vert="horz" lIns="83622" tIns="41811" rIns="83622" bIns="41811" rtlCol="0"/>
          <a:lstStyle>
            <a:lvl1pPr algn="l">
              <a:defRPr sz="1100"/>
            </a:lvl1pPr>
          </a:lstStyle>
          <a:p>
            <a:endParaRPr lang="en-US" dirty="0"/>
          </a:p>
        </p:txBody>
      </p:sp>
      <p:sp>
        <p:nvSpPr>
          <p:cNvPr id="3" name="Date Placeholder 2"/>
          <p:cNvSpPr>
            <a:spLocks noGrp="1"/>
          </p:cNvSpPr>
          <p:nvPr>
            <p:ph type="dt" idx="1"/>
          </p:nvPr>
        </p:nvSpPr>
        <p:spPr>
          <a:xfrm>
            <a:off x="5265907" y="0"/>
            <a:ext cx="4029027" cy="350807"/>
          </a:xfrm>
          <a:prstGeom prst="rect">
            <a:avLst/>
          </a:prstGeom>
        </p:spPr>
        <p:txBody>
          <a:bodyPr vert="horz" lIns="83622" tIns="41811" rIns="83622" bIns="41811" rtlCol="0"/>
          <a:lstStyle>
            <a:lvl1pPr algn="r">
              <a:defRPr sz="1100"/>
            </a:lvl1pPr>
          </a:lstStyle>
          <a:p>
            <a:fld id="{AFB508B8-90CC-4E67-AEB2-6D8705C520FE}" type="datetimeFigureOut">
              <a:rPr lang="en-US" smtClean="0"/>
              <a:t>5/26/2022</a:t>
            </a:fld>
            <a:endParaRPr lang="en-US" dirty="0"/>
          </a:p>
        </p:txBody>
      </p:sp>
      <p:sp>
        <p:nvSpPr>
          <p:cNvPr id="4" name="Slide Image Placeholder 3"/>
          <p:cNvSpPr>
            <a:spLocks noGrp="1" noRot="1" noChangeAspect="1"/>
          </p:cNvSpPr>
          <p:nvPr>
            <p:ph type="sldImg" idx="2"/>
          </p:nvPr>
        </p:nvSpPr>
        <p:spPr>
          <a:xfrm>
            <a:off x="3117850" y="876300"/>
            <a:ext cx="3060700" cy="2365375"/>
          </a:xfrm>
          <a:prstGeom prst="rect">
            <a:avLst/>
          </a:prstGeom>
          <a:noFill/>
          <a:ln w="12700">
            <a:solidFill>
              <a:prstClr val="black"/>
            </a:solidFill>
          </a:ln>
        </p:spPr>
        <p:txBody>
          <a:bodyPr vert="horz" lIns="83622" tIns="41811" rIns="83622" bIns="41811" rtlCol="0" anchor="ctr"/>
          <a:lstStyle/>
          <a:p>
            <a:endParaRPr lang="en-US" dirty="0"/>
          </a:p>
        </p:txBody>
      </p:sp>
      <p:sp>
        <p:nvSpPr>
          <p:cNvPr id="5" name="Notes Placeholder 4"/>
          <p:cNvSpPr>
            <a:spLocks noGrp="1"/>
          </p:cNvSpPr>
          <p:nvPr>
            <p:ph type="body" sz="quarter" idx="3"/>
          </p:nvPr>
        </p:nvSpPr>
        <p:spPr>
          <a:xfrm>
            <a:off x="930227" y="3373469"/>
            <a:ext cx="7435946" cy="2760631"/>
          </a:xfrm>
          <a:prstGeom prst="rect">
            <a:avLst/>
          </a:prstGeom>
        </p:spPr>
        <p:txBody>
          <a:bodyPr vert="horz" lIns="83622" tIns="41811" rIns="83622" bIns="4181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9594"/>
            <a:ext cx="4029027" cy="350806"/>
          </a:xfrm>
          <a:prstGeom prst="rect">
            <a:avLst/>
          </a:prstGeom>
        </p:spPr>
        <p:txBody>
          <a:bodyPr vert="horz" lIns="83622" tIns="41811" rIns="83622" bIns="41811" rtlCol="0" anchor="b"/>
          <a:lstStyle>
            <a:lvl1pPr algn="l">
              <a:defRPr sz="1100"/>
            </a:lvl1pPr>
          </a:lstStyle>
          <a:p>
            <a:endParaRPr lang="en-US" dirty="0"/>
          </a:p>
        </p:txBody>
      </p:sp>
      <p:sp>
        <p:nvSpPr>
          <p:cNvPr id="7" name="Slide Number Placeholder 6"/>
          <p:cNvSpPr>
            <a:spLocks noGrp="1"/>
          </p:cNvSpPr>
          <p:nvPr>
            <p:ph type="sldNum" sz="quarter" idx="5"/>
          </p:nvPr>
        </p:nvSpPr>
        <p:spPr>
          <a:xfrm>
            <a:off x="5265907" y="6659594"/>
            <a:ext cx="4029027" cy="350806"/>
          </a:xfrm>
          <a:prstGeom prst="rect">
            <a:avLst/>
          </a:prstGeom>
        </p:spPr>
        <p:txBody>
          <a:bodyPr vert="horz" lIns="83622" tIns="41811" rIns="83622" bIns="41811" rtlCol="0" anchor="b"/>
          <a:lstStyle>
            <a:lvl1pPr algn="r">
              <a:defRPr sz="1100"/>
            </a:lvl1pPr>
          </a:lstStyle>
          <a:p>
            <a:fld id="{71156743-9C25-4FE8-9E94-FEC97AB5A5D8}" type="slidenum">
              <a:rPr lang="en-US" smtClean="0"/>
              <a:t>‹#›</a:t>
            </a:fld>
            <a:endParaRPr lang="en-US" dirty="0"/>
          </a:p>
        </p:txBody>
      </p:sp>
    </p:spTree>
    <p:extLst>
      <p:ext uri="{BB962C8B-B14F-4D97-AF65-F5344CB8AC3E}">
        <p14:creationId xmlns:p14="http://schemas.microsoft.com/office/powerpoint/2010/main" val="3800982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1 Page SUNFLOWER">
    <p:spTree>
      <p:nvGrpSpPr>
        <p:cNvPr id="1" name=""/>
        <p:cNvGrpSpPr/>
        <p:nvPr/>
      </p:nvGrpSpPr>
      <p:grpSpPr>
        <a:xfrm>
          <a:off x="0" y="0"/>
          <a:ext cx="0" cy="0"/>
          <a:chOff x="0" y="0"/>
          <a:chExt cx="0" cy="0"/>
        </a:xfrm>
      </p:grpSpPr>
      <p:sp>
        <p:nvSpPr>
          <p:cNvPr id="27" name="Text Placeholder 26"/>
          <p:cNvSpPr>
            <a:spLocks noGrp="1"/>
          </p:cNvSpPr>
          <p:nvPr>
            <p:ph type="body" sz="quarter" idx="10"/>
          </p:nvPr>
        </p:nvSpPr>
        <p:spPr>
          <a:xfrm>
            <a:off x="586582" y="1066800"/>
            <a:ext cx="2807208" cy="6236208"/>
          </a:xfrm>
          <a:prstGeom prst="rect">
            <a:avLst/>
          </a:prstGeom>
          <a:solidFill>
            <a:srgbClr val="E4E1DC"/>
          </a:solidFill>
        </p:spPr>
        <p:txBody>
          <a:bodyPr lIns="201168" tIns="201168" rIns="201168" bIns="0"/>
          <a:lstStyle>
            <a:lvl1pPr>
              <a:defRPr>
                <a:solidFill>
                  <a:srgbClr val="002060"/>
                </a:solidFill>
              </a:defRPr>
            </a:lvl1pPr>
            <a:lvl2pPr>
              <a:defRPr>
                <a:solidFill>
                  <a:srgbClr val="002060"/>
                </a:solidFill>
              </a:defRPr>
            </a:lvl2pPr>
          </a:lstStyle>
          <a:p>
            <a:pPr lvl="0"/>
            <a:r>
              <a:rPr lang="en-US" dirty="0" smtClean="0"/>
              <a:t>Edit Master text styles</a:t>
            </a:r>
          </a:p>
          <a:p>
            <a:pPr lvl="1"/>
            <a:r>
              <a:rPr lang="en-US" dirty="0" smtClean="0"/>
              <a:t>Second level</a:t>
            </a:r>
          </a:p>
        </p:txBody>
      </p:sp>
      <p:sp>
        <p:nvSpPr>
          <p:cNvPr id="14" name="Rectangle 13"/>
          <p:cNvSpPr/>
          <p:nvPr userDrawn="1"/>
        </p:nvSpPr>
        <p:spPr>
          <a:xfrm>
            <a:off x="587830" y="556889"/>
            <a:ext cx="2805960" cy="513627"/>
          </a:xfrm>
          <a:prstGeom prst="rect">
            <a:avLst/>
          </a:prstGeom>
          <a:solidFill>
            <a:srgbClr val="DE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flipV="1">
            <a:off x="3393790" y="1059504"/>
            <a:ext cx="6045178" cy="2706"/>
          </a:xfrm>
          <a:prstGeom prst="line">
            <a:avLst/>
          </a:prstGeom>
          <a:ln w="19050">
            <a:solidFill>
              <a:srgbClr val="DEB41E"/>
            </a:solidFill>
          </a:ln>
        </p:spPr>
        <p:style>
          <a:lnRef idx="1">
            <a:schemeClr val="accent1"/>
          </a:lnRef>
          <a:fillRef idx="0">
            <a:schemeClr val="accent1"/>
          </a:fillRef>
          <a:effectRef idx="0">
            <a:schemeClr val="accent1"/>
          </a:effectRef>
          <a:fontRef idx="minor">
            <a:schemeClr val="tx1"/>
          </a:fontRef>
        </p:style>
      </p:cxnSp>
      <p:sp>
        <p:nvSpPr>
          <p:cNvPr id="25" name="Title 24"/>
          <p:cNvSpPr>
            <a:spLocks noGrp="1"/>
          </p:cNvSpPr>
          <p:nvPr>
            <p:ph type="title"/>
          </p:nvPr>
        </p:nvSpPr>
        <p:spPr>
          <a:xfrm>
            <a:off x="586582" y="716046"/>
            <a:ext cx="2807208" cy="274320"/>
          </a:xfrm>
          <a:prstGeom prst="rect">
            <a:avLst/>
          </a:prstGeom>
        </p:spPr>
        <p:txBody>
          <a:bodyPr lIns="0" rIns="0" anchor="ctr" anchorCtr="1"/>
          <a:lstStyle>
            <a:lvl1pPr algn="ctr">
              <a:defRPr sz="1800" cap="all" spc="100" baseline="0">
                <a:solidFill>
                  <a:schemeClr val="tx1"/>
                </a:solidFill>
              </a:defRPr>
            </a:lvl1pPr>
          </a:lstStyle>
          <a:p>
            <a:r>
              <a:rPr lang="en-US" dirty="0" smtClean="0"/>
              <a:t>Click to edit Master title style</a:t>
            </a:r>
            <a:endParaRPr lang="en-US" dirty="0"/>
          </a:p>
        </p:txBody>
      </p:sp>
      <p:sp>
        <p:nvSpPr>
          <p:cNvPr id="29" name="Text Placeholder 28"/>
          <p:cNvSpPr>
            <a:spLocks noGrp="1"/>
          </p:cNvSpPr>
          <p:nvPr>
            <p:ph type="body" sz="quarter" idx="11"/>
          </p:nvPr>
        </p:nvSpPr>
        <p:spPr>
          <a:xfrm>
            <a:off x="3776738" y="1290508"/>
            <a:ext cx="1618488" cy="219456"/>
          </a:xfrm>
          <a:prstGeom prst="rect">
            <a:avLst/>
          </a:prstGeom>
        </p:spPr>
        <p:txBody>
          <a:bodyPr lIns="0" tIns="0" rIns="0" bIns="0" anchor="ctr" anchorCtr="0"/>
          <a:lstStyle>
            <a:lvl1pPr algn="l">
              <a:defRPr sz="1400" b="1" kern="1200" cap="all" spc="100" baseline="0">
                <a:solidFill>
                  <a:srgbClr val="002060"/>
                </a:solidFill>
              </a:defRPr>
            </a:lvl1pPr>
          </a:lstStyle>
          <a:p>
            <a:pPr lvl="0"/>
            <a:r>
              <a:rPr lang="en-US" dirty="0" smtClean="0"/>
              <a:t>Edit Master text styles</a:t>
            </a:r>
          </a:p>
        </p:txBody>
      </p:sp>
      <p:sp>
        <p:nvSpPr>
          <p:cNvPr id="31" name="Text Placeholder 30"/>
          <p:cNvSpPr>
            <a:spLocks noGrp="1"/>
          </p:cNvSpPr>
          <p:nvPr>
            <p:ph type="body" sz="quarter" idx="12"/>
          </p:nvPr>
        </p:nvSpPr>
        <p:spPr>
          <a:xfrm>
            <a:off x="3733800" y="1606566"/>
            <a:ext cx="2670048" cy="5221224"/>
          </a:xfrm>
          <a:prstGeom prst="rect">
            <a:avLst/>
          </a:prstGeom>
          <a:noFill/>
        </p:spPr>
        <p:txBody>
          <a:bodyPr lIns="0" tIns="0" rIns="0" bIns="0"/>
          <a:lstStyle>
            <a:lvl1pPr marL="173736" indent="-118872">
              <a:lnSpc>
                <a:spcPts val="1200"/>
              </a:lnSpc>
              <a:spcAft>
                <a:spcPts val="600"/>
              </a:spcAft>
              <a:buSzPct val="100000"/>
              <a:buFont typeface="Arial" panose="020B0604020202020204" pitchFamily="34" charset="0"/>
              <a:buChar char="•"/>
              <a:defRPr sz="1000">
                <a:solidFill>
                  <a:schemeClr val="tx1"/>
                </a:solidFill>
              </a:defRPr>
            </a:lvl1pPr>
            <a:lvl2pPr marL="285750" indent="-117475">
              <a:lnSpc>
                <a:spcPts val="1200"/>
              </a:lnSpc>
              <a:spcAft>
                <a:spcPts val="600"/>
              </a:spcAft>
              <a:buSzPct val="100000"/>
              <a:buFont typeface="Arial" panose="020B0604020202020204" pitchFamily="34" charset="0"/>
              <a:buChar char="•"/>
              <a:defRPr sz="1000">
                <a:solidFill>
                  <a:schemeClr val="tx1"/>
                </a:solidFill>
              </a:defRPr>
            </a:lvl2pPr>
          </a:lstStyle>
          <a:p>
            <a:pPr lvl="0"/>
            <a:r>
              <a:rPr lang="en-US" dirty="0" smtClean="0"/>
              <a:t>Edit Master text styles</a:t>
            </a:r>
          </a:p>
          <a:p>
            <a:pPr lvl="1"/>
            <a:r>
              <a:rPr lang="en-US" dirty="0" smtClean="0"/>
              <a:t>Second level</a:t>
            </a:r>
          </a:p>
        </p:txBody>
      </p:sp>
      <p:sp>
        <p:nvSpPr>
          <p:cNvPr id="32" name="Text Placeholder 30"/>
          <p:cNvSpPr>
            <a:spLocks noGrp="1"/>
          </p:cNvSpPr>
          <p:nvPr>
            <p:ph type="body" sz="quarter" idx="13"/>
          </p:nvPr>
        </p:nvSpPr>
        <p:spPr>
          <a:xfrm>
            <a:off x="6643975" y="1606566"/>
            <a:ext cx="2834640" cy="5221224"/>
          </a:xfrm>
          <a:prstGeom prst="rect">
            <a:avLst/>
          </a:prstGeom>
          <a:noFill/>
        </p:spPr>
        <p:txBody>
          <a:bodyPr lIns="0" tIns="0" rIns="0" bIns="0"/>
          <a:lstStyle>
            <a:lvl1pPr marL="173736" indent="-118872">
              <a:lnSpc>
                <a:spcPts val="1200"/>
              </a:lnSpc>
              <a:spcAft>
                <a:spcPts val="600"/>
              </a:spcAft>
              <a:buSzPct val="100000"/>
              <a:buFont typeface="Arial" panose="020B0604020202020204" pitchFamily="34" charset="0"/>
              <a:buChar char="•"/>
              <a:defRPr sz="1000">
                <a:solidFill>
                  <a:schemeClr val="tx1"/>
                </a:solidFill>
              </a:defRPr>
            </a:lvl1pPr>
            <a:lvl2pPr marL="285750" indent="-117475">
              <a:lnSpc>
                <a:spcPts val="1200"/>
              </a:lnSpc>
              <a:spcAft>
                <a:spcPts val="600"/>
              </a:spcAft>
              <a:buSzPct val="100000"/>
              <a:buFont typeface="Arial" panose="020B0604020202020204" pitchFamily="34" charset="0"/>
              <a:buChar char="•"/>
              <a:defRPr sz="1000">
                <a:solidFill>
                  <a:schemeClr val="tx1"/>
                </a:solidFill>
              </a:defRPr>
            </a:lvl2pPr>
          </a:lstStyle>
          <a:p>
            <a:pPr lvl="0"/>
            <a:r>
              <a:rPr lang="en-US" dirty="0" smtClean="0"/>
              <a:t>Edit Master text styles</a:t>
            </a:r>
          </a:p>
          <a:p>
            <a:pPr lvl="1"/>
            <a:r>
              <a:rPr lang="en-US" dirty="0" smtClean="0"/>
              <a:t>Second level</a:t>
            </a:r>
          </a:p>
        </p:txBody>
      </p:sp>
      <p:sp>
        <p:nvSpPr>
          <p:cNvPr id="2" name="Rectangle 1"/>
          <p:cNvSpPr/>
          <p:nvPr userDrawn="1"/>
        </p:nvSpPr>
        <p:spPr>
          <a:xfrm>
            <a:off x="350874" y="7474688"/>
            <a:ext cx="648586" cy="180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3"/>
          <p:cNvSpPr>
            <a:spLocks noGrp="1"/>
          </p:cNvSpPr>
          <p:nvPr>
            <p:ph type="body" sz="quarter" idx="14"/>
          </p:nvPr>
        </p:nvSpPr>
        <p:spPr>
          <a:xfrm>
            <a:off x="3771900" y="688999"/>
            <a:ext cx="5660136" cy="365760"/>
          </a:xfrm>
          <a:prstGeom prst="rect">
            <a:avLst/>
          </a:prstGeom>
        </p:spPr>
        <p:txBody>
          <a:bodyPr lIns="0" rIns="0" anchor="ctr" anchorCtr="0"/>
          <a:lstStyle>
            <a:lvl1pPr>
              <a:defRPr sz="2000" b="1">
                <a:solidFill>
                  <a:srgbClr val="002060"/>
                </a:solidFill>
              </a:defRPr>
            </a:lvl1pPr>
          </a:lstStyle>
          <a:p>
            <a:pPr lvl="0"/>
            <a:r>
              <a:rPr lang="en-US" dirty="0" smtClean="0"/>
              <a:t>Edit Master text styles</a:t>
            </a:r>
          </a:p>
        </p:txBody>
      </p:sp>
    </p:spTree>
    <p:extLst>
      <p:ext uri="{BB962C8B-B14F-4D97-AF65-F5344CB8AC3E}">
        <p14:creationId xmlns:p14="http://schemas.microsoft.com/office/powerpoint/2010/main" val="23659119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16"/>
          <p:cNvSpPr>
            <a:spLocks noGrp="1"/>
          </p:cNvSpPr>
          <p:nvPr>
            <p:ph type="body" sz="quarter" idx="21" hasCustomPrompt="1"/>
          </p:nvPr>
        </p:nvSpPr>
        <p:spPr>
          <a:xfrm>
            <a:off x="544513" y="358059"/>
            <a:ext cx="1684338" cy="411480"/>
          </a:xfrm>
          <a:prstGeom prst="rect">
            <a:avLst/>
          </a:prstGeom>
          <a:solidFill>
            <a:srgbClr val="007B4E"/>
          </a:solidFill>
        </p:spPr>
        <p:txBody>
          <a:bodyPr lIns="0" tIns="0" rIns="0" bIns="0" anchor="ctr" anchorCtr="1"/>
          <a:lstStyle>
            <a:lvl1pPr marL="0" indent="0" algn="ctr">
              <a:lnSpc>
                <a:spcPts val="1250"/>
              </a:lnSpc>
              <a:spcAft>
                <a:spcPts val="0"/>
              </a:spcAft>
              <a:buNone/>
              <a:defRPr sz="1200" b="1" cap="all" baseline="0">
                <a:solidFill>
                  <a:schemeClr val="bg1"/>
                </a:solidFill>
              </a:defRPr>
            </a:lvl1pPr>
            <a:lvl3pPr algn="ctr">
              <a:defRPr/>
            </a:lvl3pPr>
          </a:lstStyle>
          <a:p>
            <a:pPr lvl="0"/>
            <a:r>
              <a:rPr lang="en-US" dirty="0" smtClean="0"/>
              <a:t>Section text</a:t>
            </a:r>
            <a:endParaRPr lang="en-US" dirty="0"/>
          </a:p>
        </p:txBody>
      </p:sp>
      <p:sp>
        <p:nvSpPr>
          <p:cNvPr id="4" name="Text Placeholder 16"/>
          <p:cNvSpPr>
            <a:spLocks noGrp="1"/>
          </p:cNvSpPr>
          <p:nvPr>
            <p:ph type="body" sz="quarter" idx="22" hasCustomPrompt="1"/>
          </p:nvPr>
        </p:nvSpPr>
        <p:spPr>
          <a:xfrm>
            <a:off x="2228850" y="357545"/>
            <a:ext cx="7202230" cy="411480"/>
          </a:xfrm>
          <a:prstGeom prst="rect">
            <a:avLst/>
          </a:prstGeom>
          <a:solidFill>
            <a:srgbClr val="002060"/>
          </a:solidFill>
        </p:spPr>
        <p:txBody>
          <a:bodyPr lIns="91440" tIns="0" rIns="0" bIns="0" anchor="ctr" anchorCtr="0"/>
          <a:lstStyle>
            <a:lvl1pPr marL="0" indent="0" algn="l">
              <a:lnSpc>
                <a:spcPts val="1200"/>
              </a:lnSpc>
              <a:spcAft>
                <a:spcPts val="0"/>
              </a:spcAft>
              <a:buNone/>
              <a:defRPr sz="1200" b="1" cap="none" baseline="0">
                <a:solidFill>
                  <a:srgbClr val="94DC9B"/>
                </a:solidFill>
              </a:defRPr>
            </a:lvl1pPr>
            <a:lvl3pPr algn="ctr">
              <a:defRPr/>
            </a:lvl3pPr>
          </a:lstStyle>
          <a:p>
            <a:pPr lvl="0"/>
            <a:r>
              <a:rPr lang="en-US" dirty="0" smtClean="0"/>
              <a:t>This is subhead text: Arial 12 </a:t>
            </a:r>
            <a:r>
              <a:rPr lang="en-US" dirty="0" err="1" smtClean="0"/>
              <a:t>pt</a:t>
            </a:r>
            <a:endParaRPr lang="en-US" dirty="0"/>
          </a:p>
        </p:txBody>
      </p:sp>
    </p:spTree>
    <p:extLst>
      <p:ext uri="{BB962C8B-B14F-4D97-AF65-F5344CB8AC3E}">
        <p14:creationId xmlns:p14="http://schemas.microsoft.com/office/powerpoint/2010/main" val="39822337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3 PUMPKIN Page">
    <p:spTree>
      <p:nvGrpSpPr>
        <p:cNvPr id="1" name=""/>
        <p:cNvGrpSpPr/>
        <p:nvPr/>
      </p:nvGrpSpPr>
      <p:grpSpPr>
        <a:xfrm>
          <a:off x="0" y="0"/>
          <a:ext cx="0" cy="0"/>
          <a:chOff x="0" y="0"/>
          <a:chExt cx="0" cy="0"/>
        </a:xfrm>
      </p:grpSpPr>
      <p:sp>
        <p:nvSpPr>
          <p:cNvPr id="27" name="Text Placeholder 26"/>
          <p:cNvSpPr>
            <a:spLocks noGrp="1"/>
          </p:cNvSpPr>
          <p:nvPr>
            <p:ph type="body" sz="quarter" idx="10"/>
          </p:nvPr>
        </p:nvSpPr>
        <p:spPr>
          <a:xfrm>
            <a:off x="586582" y="1066800"/>
            <a:ext cx="2807208" cy="6236208"/>
          </a:xfrm>
          <a:prstGeom prst="rect">
            <a:avLst/>
          </a:prstGeom>
          <a:solidFill>
            <a:srgbClr val="EBE8E5"/>
          </a:solidFill>
        </p:spPr>
        <p:txBody>
          <a:bodyPr lIns="201168" tIns="201168" rIns="201168" bIns="0"/>
          <a:lstStyle>
            <a:lvl1pPr marL="0" indent="0">
              <a:lnSpc>
                <a:spcPts val="1400"/>
              </a:lnSpc>
              <a:spcAft>
                <a:spcPts val="800"/>
              </a:spcAft>
              <a:buNone/>
              <a:defRPr>
                <a:solidFill>
                  <a:srgbClr val="002F70"/>
                </a:solidFill>
              </a:defRPr>
            </a:lvl1pPr>
            <a:lvl2pPr marL="111125" indent="0">
              <a:lnSpc>
                <a:spcPts val="1400"/>
              </a:lnSpc>
              <a:spcAft>
                <a:spcPts val="800"/>
              </a:spcAft>
              <a:buNone/>
              <a:defRPr>
                <a:solidFill>
                  <a:srgbClr val="002F70"/>
                </a:solidFill>
              </a:defRPr>
            </a:lvl2pPr>
          </a:lstStyle>
          <a:p>
            <a:pPr lvl="0"/>
            <a:r>
              <a:rPr lang="en-US" dirty="0" smtClean="0"/>
              <a:t>Edit Master text styles</a:t>
            </a:r>
          </a:p>
          <a:p>
            <a:pPr lvl="1"/>
            <a:r>
              <a:rPr lang="en-US" dirty="0" smtClean="0"/>
              <a:t>Second level</a:t>
            </a:r>
          </a:p>
        </p:txBody>
      </p:sp>
      <p:sp>
        <p:nvSpPr>
          <p:cNvPr id="14" name="Rectangle 13"/>
          <p:cNvSpPr/>
          <p:nvPr userDrawn="1"/>
        </p:nvSpPr>
        <p:spPr>
          <a:xfrm>
            <a:off x="587830" y="556889"/>
            <a:ext cx="2805960" cy="513627"/>
          </a:xfrm>
          <a:prstGeom prst="rect">
            <a:avLst/>
          </a:prstGeom>
          <a:solidFill>
            <a:srgbClr val="ED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flipV="1">
            <a:off x="3393790" y="1059504"/>
            <a:ext cx="6045178" cy="2706"/>
          </a:xfrm>
          <a:prstGeom prst="line">
            <a:avLst/>
          </a:prstGeom>
          <a:ln w="19050">
            <a:solidFill>
              <a:srgbClr val="ED8C00"/>
            </a:solidFill>
          </a:ln>
        </p:spPr>
        <p:style>
          <a:lnRef idx="1">
            <a:schemeClr val="accent1"/>
          </a:lnRef>
          <a:fillRef idx="0">
            <a:schemeClr val="accent1"/>
          </a:fillRef>
          <a:effectRef idx="0">
            <a:schemeClr val="accent1"/>
          </a:effectRef>
          <a:fontRef idx="minor">
            <a:schemeClr val="tx1"/>
          </a:fontRef>
        </p:style>
      </p:cxnSp>
      <p:sp>
        <p:nvSpPr>
          <p:cNvPr id="25" name="Title 24"/>
          <p:cNvSpPr>
            <a:spLocks noGrp="1"/>
          </p:cNvSpPr>
          <p:nvPr>
            <p:ph type="title"/>
          </p:nvPr>
        </p:nvSpPr>
        <p:spPr>
          <a:xfrm>
            <a:off x="586582" y="716046"/>
            <a:ext cx="2807208" cy="274320"/>
          </a:xfrm>
          <a:prstGeom prst="rect">
            <a:avLst/>
          </a:prstGeom>
        </p:spPr>
        <p:txBody>
          <a:bodyPr lIns="0" rIns="0" anchor="ctr" anchorCtr="1"/>
          <a:lstStyle>
            <a:lvl1pPr algn="ctr">
              <a:defRPr sz="1800" cap="all" spc="100" baseline="0">
                <a:solidFill>
                  <a:schemeClr val="tx1"/>
                </a:solidFill>
              </a:defRPr>
            </a:lvl1pPr>
          </a:lstStyle>
          <a:p>
            <a:r>
              <a:rPr lang="en-US" dirty="0" smtClean="0"/>
              <a:t>Click to edit Master title style</a:t>
            </a:r>
            <a:endParaRPr lang="en-US" dirty="0"/>
          </a:p>
        </p:txBody>
      </p:sp>
      <p:sp>
        <p:nvSpPr>
          <p:cNvPr id="29" name="Text Placeholder 28"/>
          <p:cNvSpPr>
            <a:spLocks noGrp="1"/>
          </p:cNvSpPr>
          <p:nvPr>
            <p:ph type="body" sz="quarter" idx="11"/>
          </p:nvPr>
        </p:nvSpPr>
        <p:spPr>
          <a:xfrm>
            <a:off x="3776738" y="1290508"/>
            <a:ext cx="1618488" cy="219456"/>
          </a:xfrm>
          <a:prstGeom prst="rect">
            <a:avLst/>
          </a:prstGeom>
        </p:spPr>
        <p:txBody>
          <a:bodyPr lIns="0" tIns="0" rIns="0" bIns="0" anchor="ctr" anchorCtr="0"/>
          <a:lstStyle>
            <a:lvl1pPr marL="0" indent="0" algn="l">
              <a:buNone/>
              <a:defRPr sz="1400" b="1" kern="1200" cap="all" spc="100" baseline="0">
                <a:solidFill>
                  <a:srgbClr val="002060"/>
                </a:solidFill>
              </a:defRPr>
            </a:lvl1pPr>
          </a:lstStyle>
          <a:p>
            <a:pPr lvl="0"/>
            <a:r>
              <a:rPr lang="en-US" dirty="0" smtClean="0"/>
              <a:t>Edit Master text styles</a:t>
            </a:r>
          </a:p>
        </p:txBody>
      </p:sp>
      <p:sp>
        <p:nvSpPr>
          <p:cNvPr id="31" name="Text Placeholder 30"/>
          <p:cNvSpPr>
            <a:spLocks noGrp="1"/>
          </p:cNvSpPr>
          <p:nvPr>
            <p:ph type="body" sz="quarter" idx="12"/>
          </p:nvPr>
        </p:nvSpPr>
        <p:spPr>
          <a:xfrm>
            <a:off x="3733800" y="1606566"/>
            <a:ext cx="2670048" cy="5221224"/>
          </a:xfrm>
          <a:prstGeom prst="rect">
            <a:avLst/>
          </a:prstGeom>
          <a:noFill/>
        </p:spPr>
        <p:txBody>
          <a:bodyPr lIns="0" tIns="0" rIns="0" bIns="0"/>
          <a:lstStyle>
            <a:lvl1pPr marL="173736" indent="-118872">
              <a:lnSpc>
                <a:spcPts val="1200"/>
              </a:lnSpc>
              <a:spcAft>
                <a:spcPts val="600"/>
              </a:spcAft>
              <a:buSzPct val="100000"/>
              <a:buFont typeface="Arial" panose="020B0604020202020204" pitchFamily="34" charset="0"/>
              <a:buChar char="•"/>
              <a:defRPr sz="1000">
                <a:solidFill>
                  <a:schemeClr val="tx1"/>
                </a:solidFill>
              </a:defRPr>
            </a:lvl1pPr>
            <a:lvl2pPr marL="285750" indent="-117475">
              <a:lnSpc>
                <a:spcPts val="1200"/>
              </a:lnSpc>
              <a:spcAft>
                <a:spcPts val="600"/>
              </a:spcAft>
              <a:buSzPct val="100000"/>
              <a:buFont typeface="Arial" panose="020B0604020202020204" pitchFamily="34" charset="0"/>
              <a:buChar char="•"/>
              <a:defRPr sz="1000">
                <a:solidFill>
                  <a:schemeClr val="tx1"/>
                </a:solidFill>
              </a:defRPr>
            </a:lvl2pPr>
          </a:lstStyle>
          <a:p>
            <a:pPr lvl="0"/>
            <a:r>
              <a:rPr lang="en-US" dirty="0" smtClean="0"/>
              <a:t>Edit Master text styles</a:t>
            </a:r>
          </a:p>
          <a:p>
            <a:pPr lvl="1"/>
            <a:r>
              <a:rPr lang="en-US" dirty="0" smtClean="0"/>
              <a:t>Second level</a:t>
            </a:r>
          </a:p>
        </p:txBody>
      </p:sp>
      <p:sp>
        <p:nvSpPr>
          <p:cNvPr id="32" name="Text Placeholder 30"/>
          <p:cNvSpPr>
            <a:spLocks noGrp="1"/>
          </p:cNvSpPr>
          <p:nvPr>
            <p:ph type="body" sz="quarter" idx="13"/>
          </p:nvPr>
        </p:nvSpPr>
        <p:spPr>
          <a:xfrm>
            <a:off x="6643975" y="1606566"/>
            <a:ext cx="2834640" cy="5221224"/>
          </a:xfrm>
          <a:prstGeom prst="rect">
            <a:avLst/>
          </a:prstGeom>
          <a:noFill/>
        </p:spPr>
        <p:txBody>
          <a:bodyPr lIns="0" tIns="0" rIns="0" bIns="0"/>
          <a:lstStyle>
            <a:lvl1pPr marL="173736" indent="-118872">
              <a:lnSpc>
                <a:spcPts val="1200"/>
              </a:lnSpc>
              <a:spcAft>
                <a:spcPts val="600"/>
              </a:spcAft>
              <a:buSzPct val="100000"/>
              <a:buFont typeface="Arial" panose="020B0604020202020204" pitchFamily="34" charset="0"/>
              <a:buChar char="•"/>
              <a:defRPr sz="1000">
                <a:solidFill>
                  <a:schemeClr val="tx1"/>
                </a:solidFill>
              </a:defRPr>
            </a:lvl1pPr>
            <a:lvl2pPr marL="285750" indent="-117475">
              <a:lnSpc>
                <a:spcPts val="1200"/>
              </a:lnSpc>
              <a:spcAft>
                <a:spcPts val="600"/>
              </a:spcAft>
              <a:buSzPct val="100000"/>
              <a:buFont typeface="Arial" panose="020B0604020202020204" pitchFamily="34" charset="0"/>
              <a:buChar char="•"/>
              <a:defRPr sz="1000">
                <a:solidFill>
                  <a:schemeClr val="tx1"/>
                </a:solidFill>
              </a:defRPr>
            </a:lvl2pPr>
          </a:lstStyle>
          <a:p>
            <a:pPr lvl="0"/>
            <a:r>
              <a:rPr lang="en-US" dirty="0" smtClean="0"/>
              <a:t>Edit Master text styles</a:t>
            </a:r>
          </a:p>
          <a:p>
            <a:pPr lvl="1"/>
            <a:r>
              <a:rPr lang="en-US" dirty="0" smtClean="0"/>
              <a:t>Second level</a:t>
            </a:r>
          </a:p>
        </p:txBody>
      </p:sp>
      <p:sp>
        <p:nvSpPr>
          <p:cNvPr id="36" name="Text Placeholder 14"/>
          <p:cNvSpPr txBox="1">
            <a:spLocks/>
          </p:cNvSpPr>
          <p:nvPr userDrawn="1"/>
        </p:nvSpPr>
        <p:spPr>
          <a:xfrm>
            <a:off x="411018" y="7467735"/>
            <a:ext cx="746753" cy="196976"/>
          </a:xfrm>
          <a:prstGeom prst="rect">
            <a:avLst/>
          </a:prstGeom>
        </p:spPr>
        <p:txBody>
          <a:bodyPr lIns="0" tIns="0" rIns="0" bIns="0"/>
          <a:lstStyle>
            <a:lvl1pPr marL="117475" indent="-117475">
              <a:lnSpc>
                <a:spcPts val="1300"/>
              </a:lnSpc>
              <a:spcAft>
                <a:spcPts val="600"/>
              </a:spcAft>
              <a:buSzPct val="120000"/>
              <a:buFont typeface="Arial" panose="020B0604020202020204" pitchFamily="34" charset="0"/>
              <a:buChar char="•"/>
              <a:defRPr sz="1000" baseline="0">
                <a:latin typeface="+mn-lt"/>
                <a:ea typeface="+mn-ea"/>
                <a:cs typeface="+mn-cs"/>
              </a:defRPr>
            </a:lvl1pPr>
            <a:lvl2pPr marL="228600" indent="-117475">
              <a:spcAft>
                <a:spcPts val="600"/>
              </a:spcAft>
              <a:buSzPct val="120000"/>
              <a:buFont typeface="Arial" panose="020B0604020202020204" pitchFamily="34" charset="0"/>
              <a:buChar char="•"/>
              <a:defRPr sz="1100">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sz="700" kern="0" dirty="0" smtClean="0">
                <a:solidFill>
                  <a:sysClr val="windowText" lastClr="000000"/>
                </a:solidFill>
              </a:rPr>
              <a:t>Exhibit Code</a:t>
            </a:r>
          </a:p>
        </p:txBody>
      </p:sp>
      <p:sp>
        <p:nvSpPr>
          <p:cNvPr id="11" name="Rectangle 10"/>
          <p:cNvSpPr/>
          <p:nvPr userDrawn="1"/>
        </p:nvSpPr>
        <p:spPr>
          <a:xfrm>
            <a:off x="228600" y="7448550"/>
            <a:ext cx="895350"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3"/>
          <p:cNvSpPr>
            <a:spLocks noGrp="1"/>
          </p:cNvSpPr>
          <p:nvPr>
            <p:ph type="body" sz="quarter" idx="14"/>
          </p:nvPr>
        </p:nvSpPr>
        <p:spPr>
          <a:xfrm>
            <a:off x="3771900" y="645455"/>
            <a:ext cx="5660136" cy="365760"/>
          </a:xfrm>
          <a:prstGeom prst="rect">
            <a:avLst/>
          </a:prstGeom>
        </p:spPr>
        <p:txBody>
          <a:bodyPr lIns="0" rIns="0" anchor="ctr" anchorCtr="0"/>
          <a:lstStyle>
            <a:lvl1pPr marL="0" indent="0">
              <a:buNone/>
              <a:defRPr sz="2000" b="1">
                <a:solidFill>
                  <a:srgbClr val="002060"/>
                </a:solidFill>
              </a:defRPr>
            </a:lvl1pPr>
          </a:lstStyle>
          <a:p>
            <a:pPr lvl="0"/>
            <a:r>
              <a:rPr lang="en-US" dirty="0" smtClean="0"/>
              <a:t>Edit Master text styles</a:t>
            </a:r>
          </a:p>
        </p:txBody>
      </p:sp>
    </p:spTree>
    <p:extLst>
      <p:ext uri="{BB962C8B-B14F-4D97-AF65-F5344CB8AC3E}">
        <p14:creationId xmlns:p14="http://schemas.microsoft.com/office/powerpoint/2010/main" val="3118413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 3 PUMPKIN Horizontal ">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1254632" y="4900905"/>
            <a:ext cx="3385462" cy="1061829"/>
          </a:xfrm>
          <a:prstGeom prst="rect">
            <a:avLst/>
          </a:prstGeom>
          <a:solidFill>
            <a:srgbClr val="E4E1DC"/>
          </a:solidFill>
        </p:spPr>
        <p:txBody>
          <a:bodyPr lIns="182880" tIns="365760" rIns="182880" bIns="228600">
            <a:spAutoFit/>
          </a:bodyPr>
          <a:lstStyle>
            <a:lvl1pPr marL="0" indent="0">
              <a:lnSpc>
                <a:spcPts val="1800"/>
              </a:lnSpc>
              <a:buNone/>
              <a:defRPr lang="en-US" sz="1200" baseline="0" dirty="0" smtClean="0">
                <a:solidFill>
                  <a:srgbClr val="002060"/>
                </a:solidFill>
              </a:defRPr>
            </a:lvl1pPr>
          </a:lstStyle>
          <a:p>
            <a:pPr lvl="0"/>
            <a:r>
              <a:rPr lang="en-US" dirty="0" smtClean="0"/>
              <a:t>This is the callout – highlight information box</a:t>
            </a:r>
            <a:br>
              <a:rPr lang="en-US" dirty="0" smtClean="0"/>
            </a:br>
            <a:r>
              <a:rPr lang="en-US" dirty="0" smtClean="0"/>
              <a:t>Arial 12 </a:t>
            </a:r>
            <a:r>
              <a:rPr lang="en-US" dirty="0" err="1" smtClean="0"/>
              <a:t>pt</a:t>
            </a:r>
            <a:r>
              <a:rPr lang="en-US" dirty="0" smtClean="0"/>
              <a:t>  (Line Spacing 17 </a:t>
            </a:r>
            <a:r>
              <a:rPr lang="en-US" dirty="0" err="1" smtClean="0"/>
              <a:t>pt</a:t>
            </a:r>
            <a:r>
              <a:rPr lang="en-US" dirty="0" smtClean="0"/>
              <a:t>)       </a:t>
            </a:r>
          </a:p>
        </p:txBody>
      </p:sp>
      <p:sp>
        <p:nvSpPr>
          <p:cNvPr id="15" name="Text Placeholder 14"/>
          <p:cNvSpPr>
            <a:spLocks noGrp="1"/>
          </p:cNvSpPr>
          <p:nvPr>
            <p:ph type="body" sz="quarter" idx="12" hasCustomPrompt="1"/>
          </p:nvPr>
        </p:nvSpPr>
        <p:spPr>
          <a:xfrm>
            <a:off x="5403959" y="4904813"/>
            <a:ext cx="3500011" cy="743793"/>
          </a:xfrm>
          <a:prstGeom prst="rect">
            <a:avLst/>
          </a:prstGeom>
        </p:spPr>
        <p:txBody>
          <a:bodyPr lIns="0" tIns="0" rIns="0" bIns="0">
            <a:spAutoFit/>
          </a:bodyPr>
          <a:lstStyle>
            <a:lvl1pPr>
              <a:lnSpc>
                <a:spcPts val="1300"/>
              </a:lnSpc>
              <a:spcAft>
                <a:spcPts val="600"/>
              </a:spcAft>
              <a:defRPr sz="1000" baseline="0"/>
            </a:lvl1pPr>
          </a:lstStyle>
          <a:p>
            <a:pPr lvl="0"/>
            <a:r>
              <a:rPr lang="en-US" dirty="0" smtClean="0"/>
              <a:t>Bulleted figure description</a:t>
            </a:r>
          </a:p>
          <a:p>
            <a:pPr lvl="0"/>
            <a:r>
              <a:rPr lang="en-US" dirty="0" smtClean="0"/>
              <a:t>Arial 10 </a:t>
            </a:r>
            <a:r>
              <a:rPr lang="en-US" dirty="0" err="1" smtClean="0"/>
              <a:t>pt</a:t>
            </a:r>
            <a:r>
              <a:rPr lang="en-US" dirty="0" smtClean="0"/>
              <a:t> </a:t>
            </a:r>
            <a:br>
              <a:rPr lang="en-US" dirty="0" smtClean="0"/>
            </a:br>
            <a:r>
              <a:rPr lang="en-US" dirty="0" smtClean="0"/>
              <a:t>Line Spacing 1 3pt</a:t>
            </a:r>
            <a:br>
              <a:rPr lang="en-US" dirty="0" smtClean="0"/>
            </a:br>
            <a:r>
              <a:rPr lang="en-US" dirty="0" smtClean="0"/>
              <a:t>Space After 6 </a:t>
            </a:r>
            <a:r>
              <a:rPr lang="en-US" dirty="0" err="1" smtClean="0"/>
              <a:t>pt</a:t>
            </a:r>
            <a:endParaRPr lang="en-US" dirty="0" smtClean="0"/>
          </a:p>
        </p:txBody>
      </p:sp>
      <p:sp>
        <p:nvSpPr>
          <p:cNvPr id="17" name="Text Placeholder 16"/>
          <p:cNvSpPr>
            <a:spLocks noGrp="1"/>
          </p:cNvSpPr>
          <p:nvPr>
            <p:ph type="body" sz="quarter" idx="13" hasCustomPrompt="1"/>
          </p:nvPr>
        </p:nvSpPr>
        <p:spPr>
          <a:xfrm>
            <a:off x="544513" y="358059"/>
            <a:ext cx="1684338" cy="411480"/>
          </a:xfrm>
          <a:prstGeom prst="rect">
            <a:avLst/>
          </a:prstGeom>
          <a:solidFill>
            <a:srgbClr val="ED8C00"/>
          </a:solidFill>
          <a:effectLst/>
        </p:spPr>
        <p:txBody>
          <a:bodyPr lIns="0" tIns="0" rIns="0" bIns="0" anchor="ctr" anchorCtr="0"/>
          <a:lstStyle>
            <a:lvl1pPr marL="0" indent="0" algn="ctr">
              <a:lnSpc>
                <a:spcPts val="1250"/>
              </a:lnSpc>
              <a:spcAft>
                <a:spcPts val="0"/>
              </a:spcAft>
              <a:buNone/>
              <a:defRPr sz="1200" b="1" i="0" cap="all" baseline="0">
                <a:solidFill>
                  <a:schemeClr val="tx1"/>
                </a:solidFill>
                <a:latin typeface="+mj-lt"/>
              </a:defRPr>
            </a:lvl1pPr>
            <a:lvl3pPr algn="ctr">
              <a:defRPr/>
            </a:lvl3pPr>
          </a:lstStyle>
          <a:p>
            <a:pPr lvl="0"/>
            <a:r>
              <a:rPr lang="en-US" dirty="0" smtClean="0"/>
              <a:t>Section text</a:t>
            </a:r>
            <a:endParaRPr lang="en-US" dirty="0"/>
          </a:p>
        </p:txBody>
      </p:sp>
      <p:sp>
        <p:nvSpPr>
          <p:cNvPr id="19" name="Text Placeholder 18"/>
          <p:cNvSpPr>
            <a:spLocks noGrp="1"/>
          </p:cNvSpPr>
          <p:nvPr userDrawn="1">
            <p:ph type="body" sz="quarter" idx="14" hasCustomPrompt="1"/>
          </p:nvPr>
        </p:nvSpPr>
        <p:spPr>
          <a:xfrm>
            <a:off x="1254631" y="1039385"/>
            <a:ext cx="7649339" cy="234415"/>
          </a:xfrm>
          <a:prstGeom prst="rect">
            <a:avLst/>
          </a:prstGeom>
        </p:spPr>
        <p:txBody>
          <a:bodyPr lIns="0" tIns="0" rIns="0" bIns="0"/>
          <a:lstStyle>
            <a:lvl1pPr marL="0" indent="0" algn="ctr">
              <a:lnSpc>
                <a:spcPts val="1400"/>
              </a:lnSpc>
              <a:buNone/>
              <a:defRPr b="1">
                <a:solidFill>
                  <a:srgbClr val="002060"/>
                </a:solidFill>
              </a:defRPr>
            </a:lvl1pPr>
          </a:lstStyle>
          <a:p>
            <a:pPr lvl="0"/>
            <a:r>
              <a:rPr lang="en-US" dirty="0" smtClean="0"/>
              <a:t>Figure Title – Arial Bold 11 </a:t>
            </a:r>
            <a:r>
              <a:rPr lang="en-US" dirty="0" err="1" smtClean="0"/>
              <a:t>pt</a:t>
            </a:r>
            <a:r>
              <a:rPr lang="en-US" dirty="0" smtClean="0"/>
              <a:t> (line spacing 14 </a:t>
            </a:r>
            <a:r>
              <a:rPr lang="en-US" dirty="0" err="1" smtClean="0"/>
              <a:t>pt</a:t>
            </a:r>
            <a:r>
              <a:rPr lang="en-US" dirty="0" smtClean="0"/>
              <a:t>)</a:t>
            </a:r>
          </a:p>
        </p:txBody>
      </p:sp>
      <p:sp>
        <p:nvSpPr>
          <p:cNvPr id="14" name="Content Placeholder 5"/>
          <p:cNvSpPr>
            <a:spLocks noGrp="1"/>
          </p:cNvSpPr>
          <p:nvPr userDrawn="1">
            <p:ph sz="quarter" idx="18" hasCustomPrompt="1"/>
          </p:nvPr>
        </p:nvSpPr>
        <p:spPr>
          <a:xfrm>
            <a:off x="1254633" y="1339917"/>
            <a:ext cx="7649338" cy="2926056"/>
          </a:xfrm>
          <a:prstGeom prst="rect">
            <a:avLst/>
          </a:prstGeom>
        </p:spPr>
        <p:txBody>
          <a:bodyPr/>
          <a:lstStyle>
            <a:lvl1pPr marL="0" indent="0">
              <a:buNone/>
              <a:defRPr sz="1000" b="0" i="0" baseline="0">
                <a:solidFill>
                  <a:schemeClr val="tx1"/>
                </a:solidFill>
              </a:defRPr>
            </a:lvl1pPr>
          </a:lstStyle>
          <a:p>
            <a:pPr lvl="0"/>
            <a:r>
              <a:rPr lang="en-US" dirty="0" smtClean="0"/>
              <a:t>Figure or Table Here</a:t>
            </a:r>
          </a:p>
          <a:p>
            <a:pPr lvl="0"/>
            <a:r>
              <a:rPr lang="en-US" dirty="0" smtClean="0"/>
              <a:t>(Chart Arial 8pt axis with 7pt on data labels)</a:t>
            </a:r>
          </a:p>
        </p:txBody>
      </p:sp>
      <p:sp>
        <p:nvSpPr>
          <p:cNvPr id="18" name="Text Placeholder 10"/>
          <p:cNvSpPr>
            <a:spLocks noGrp="1"/>
          </p:cNvSpPr>
          <p:nvPr userDrawn="1">
            <p:ph type="body" sz="quarter" idx="20" hasCustomPrompt="1"/>
          </p:nvPr>
        </p:nvSpPr>
        <p:spPr>
          <a:xfrm>
            <a:off x="1254632" y="4366181"/>
            <a:ext cx="5530290" cy="243896"/>
          </a:xfrm>
          <a:prstGeom prst="rect">
            <a:avLst/>
          </a:prstGeom>
        </p:spPr>
        <p:txBody>
          <a:bodyPr lIns="0" tIns="36576" rIns="0" bIns="0">
            <a:noAutofit/>
          </a:bodyPr>
          <a:lstStyle>
            <a:lvl1pPr marL="0" indent="0">
              <a:lnSpc>
                <a:spcPts val="800"/>
              </a:lnSpc>
              <a:spcAft>
                <a:spcPts val="300"/>
              </a:spcAft>
              <a:buNone/>
              <a:defRPr sz="700" b="0" i="0" baseline="0">
                <a:solidFill>
                  <a:schemeClr val="tx1">
                    <a:lumMod val="50000"/>
                    <a:lumOff val="50000"/>
                  </a:schemeClr>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Source: Arial 7pt w/ 8pt lines spacing and 3pt after</a:t>
            </a:r>
          </a:p>
        </p:txBody>
      </p:sp>
      <p:sp>
        <p:nvSpPr>
          <p:cNvPr id="20" name="Text Placeholder 16"/>
          <p:cNvSpPr>
            <a:spLocks noGrp="1"/>
          </p:cNvSpPr>
          <p:nvPr userDrawn="1">
            <p:ph type="body" sz="quarter" idx="21" hasCustomPrompt="1"/>
          </p:nvPr>
        </p:nvSpPr>
        <p:spPr>
          <a:xfrm>
            <a:off x="2228850" y="358059"/>
            <a:ext cx="7202230" cy="411480"/>
          </a:xfrm>
          <a:prstGeom prst="rect">
            <a:avLst/>
          </a:prstGeom>
          <a:solidFill>
            <a:srgbClr val="002060"/>
          </a:solidFill>
        </p:spPr>
        <p:txBody>
          <a:bodyPr lIns="91440" tIns="0" rIns="0" bIns="0" anchor="ctr" anchorCtr="0"/>
          <a:lstStyle>
            <a:lvl1pPr marL="0" indent="0" algn="l">
              <a:lnSpc>
                <a:spcPts val="1200"/>
              </a:lnSpc>
              <a:spcAft>
                <a:spcPts val="0"/>
              </a:spcAft>
              <a:buNone/>
              <a:defRPr sz="1200" b="1" cap="none" baseline="0">
                <a:solidFill>
                  <a:srgbClr val="FFC46D"/>
                </a:solidFill>
              </a:defRPr>
            </a:lvl1pPr>
            <a:lvl3pPr algn="ctr">
              <a:defRPr/>
            </a:lvl3pPr>
          </a:lstStyle>
          <a:p>
            <a:pPr lvl="0"/>
            <a:r>
              <a:rPr lang="en-US" dirty="0" smtClean="0"/>
              <a:t>This is subhead text: Arial 12 </a:t>
            </a:r>
            <a:r>
              <a:rPr lang="en-US" dirty="0" err="1" smtClean="0"/>
              <a:t>pt</a:t>
            </a:r>
            <a:endParaRPr lang="en-US" dirty="0"/>
          </a:p>
        </p:txBody>
      </p:sp>
    </p:spTree>
    <p:extLst>
      <p:ext uri="{BB962C8B-B14F-4D97-AF65-F5344CB8AC3E}">
        <p14:creationId xmlns:p14="http://schemas.microsoft.com/office/powerpoint/2010/main" val="35409569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 3 PUMPKIN Vertical">
    <p:spTree>
      <p:nvGrpSpPr>
        <p:cNvPr id="1" name=""/>
        <p:cNvGrpSpPr/>
        <p:nvPr/>
      </p:nvGrpSpPr>
      <p:grpSpPr>
        <a:xfrm>
          <a:off x="0" y="0"/>
          <a:ext cx="0" cy="0"/>
          <a:chOff x="0" y="0"/>
          <a:chExt cx="0" cy="0"/>
        </a:xfrm>
      </p:grpSpPr>
      <p:sp>
        <p:nvSpPr>
          <p:cNvPr id="23" name="Text Placeholder 12"/>
          <p:cNvSpPr>
            <a:spLocks noGrp="1"/>
          </p:cNvSpPr>
          <p:nvPr>
            <p:ph type="body" sz="quarter" idx="11" hasCustomPrompt="1"/>
          </p:nvPr>
        </p:nvSpPr>
        <p:spPr>
          <a:xfrm>
            <a:off x="544512" y="1280098"/>
            <a:ext cx="2853372" cy="1331134"/>
          </a:xfrm>
          <a:prstGeom prst="rect">
            <a:avLst/>
          </a:prstGeom>
          <a:solidFill>
            <a:srgbClr val="EBE8E5"/>
          </a:solidFill>
        </p:spPr>
        <p:txBody>
          <a:bodyPr lIns="182880" tIns="365760" rIns="182880" bIns="228600">
            <a:spAutoFit/>
          </a:bodyPr>
          <a:lstStyle>
            <a:lvl1pPr marL="0" indent="0">
              <a:lnSpc>
                <a:spcPts val="1700"/>
              </a:lnSpc>
              <a:buNone/>
              <a:defRPr lang="en-US" dirty="0" smtClean="0">
                <a:solidFill>
                  <a:srgbClr val="002F70"/>
                </a:solidFill>
              </a:defRPr>
            </a:lvl1pPr>
          </a:lstStyle>
          <a:p>
            <a:pPr lvl="0"/>
            <a:r>
              <a:rPr lang="en-US" dirty="0" smtClean="0"/>
              <a:t>This is the callout – highlight information box</a:t>
            </a:r>
          </a:p>
          <a:p>
            <a:pPr lvl="0"/>
            <a:r>
              <a:rPr lang="en-US" dirty="0" smtClean="0"/>
              <a:t>Arial 12.5 </a:t>
            </a:r>
            <a:r>
              <a:rPr lang="en-US" dirty="0" err="1" smtClean="0"/>
              <a:t>pt</a:t>
            </a:r>
            <a:r>
              <a:rPr lang="en-US" dirty="0" smtClean="0"/>
              <a:t>  (Line Spacing 17 </a:t>
            </a:r>
            <a:r>
              <a:rPr lang="en-US" dirty="0" err="1" smtClean="0"/>
              <a:t>pt</a:t>
            </a:r>
            <a:r>
              <a:rPr lang="en-US" dirty="0" smtClean="0"/>
              <a:t>) </a:t>
            </a:r>
          </a:p>
        </p:txBody>
      </p:sp>
      <p:sp>
        <p:nvSpPr>
          <p:cNvPr id="15" name="Text Placeholder 14"/>
          <p:cNvSpPr>
            <a:spLocks noGrp="1"/>
          </p:cNvSpPr>
          <p:nvPr>
            <p:ph type="body" sz="quarter" idx="12" hasCustomPrompt="1"/>
          </p:nvPr>
        </p:nvSpPr>
        <p:spPr>
          <a:xfrm>
            <a:off x="544512" y="3634740"/>
            <a:ext cx="2853372" cy="743793"/>
          </a:xfrm>
          <a:prstGeom prst="rect">
            <a:avLst/>
          </a:prstGeom>
        </p:spPr>
        <p:txBody>
          <a:bodyPr lIns="0" tIns="0" rIns="0" bIns="0">
            <a:spAutoFit/>
          </a:bodyPr>
          <a:lstStyle>
            <a:lvl1pPr>
              <a:lnSpc>
                <a:spcPts val="1300"/>
              </a:lnSpc>
              <a:spcAft>
                <a:spcPts val="600"/>
              </a:spcAft>
              <a:defRPr sz="1000" baseline="0"/>
            </a:lvl1pPr>
          </a:lstStyle>
          <a:p>
            <a:pPr lvl="0"/>
            <a:r>
              <a:rPr lang="en-US" dirty="0" smtClean="0"/>
              <a:t>Bulleted figure description</a:t>
            </a:r>
          </a:p>
          <a:p>
            <a:pPr lvl="0"/>
            <a:r>
              <a:rPr lang="en-US" dirty="0" smtClean="0"/>
              <a:t>Arial 10 </a:t>
            </a:r>
            <a:r>
              <a:rPr lang="en-US" dirty="0" err="1" smtClean="0"/>
              <a:t>pt</a:t>
            </a:r>
            <a:r>
              <a:rPr lang="en-US" dirty="0" smtClean="0"/>
              <a:t> </a:t>
            </a:r>
            <a:br>
              <a:rPr lang="en-US" dirty="0" smtClean="0"/>
            </a:br>
            <a:r>
              <a:rPr lang="en-US" dirty="0" smtClean="0"/>
              <a:t>Line Spacing 1 3pt</a:t>
            </a:r>
            <a:br>
              <a:rPr lang="en-US" dirty="0" smtClean="0"/>
            </a:br>
            <a:r>
              <a:rPr lang="en-US" dirty="0" smtClean="0"/>
              <a:t>Space After 6 </a:t>
            </a:r>
            <a:r>
              <a:rPr lang="en-US" dirty="0" err="1" smtClean="0"/>
              <a:t>pt</a:t>
            </a:r>
            <a:endParaRPr lang="en-US" dirty="0" smtClean="0"/>
          </a:p>
        </p:txBody>
      </p:sp>
      <p:sp>
        <p:nvSpPr>
          <p:cNvPr id="19" name="Text Placeholder 18"/>
          <p:cNvSpPr>
            <a:spLocks noGrp="1"/>
          </p:cNvSpPr>
          <p:nvPr>
            <p:ph type="body" sz="quarter" idx="14" hasCustomPrompt="1"/>
          </p:nvPr>
        </p:nvSpPr>
        <p:spPr>
          <a:xfrm>
            <a:off x="3900791" y="1042416"/>
            <a:ext cx="5539149" cy="274449"/>
          </a:xfrm>
          <a:prstGeom prst="rect">
            <a:avLst/>
          </a:prstGeom>
        </p:spPr>
        <p:txBody>
          <a:bodyPr lIns="0" tIns="0" rIns="0" bIns="0"/>
          <a:lstStyle>
            <a:lvl1pPr marL="0" indent="0" algn="ctr">
              <a:lnSpc>
                <a:spcPts val="1400"/>
              </a:lnSpc>
              <a:buNone/>
              <a:defRPr b="1">
                <a:solidFill>
                  <a:srgbClr val="002060"/>
                </a:solidFill>
              </a:defRPr>
            </a:lvl1pPr>
          </a:lstStyle>
          <a:p>
            <a:pPr lvl="0"/>
            <a:r>
              <a:rPr lang="en-US" dirty="0" smtClean="0"/>
              <a:t>Figure Title – Arial Bold 11 </a:t>
            </a:r>
            <a:r>
              <a:rPr lang="en-US" dirty="0" err="1" smtClean="0"/>
              <a:t>pt</a:t>
            </a:r>
            <a:r>
              <a:rPr lang="en-US" dirty="0" smtClean="0"/>
              <a:t> (line spacing 14 </a:t>
            </a:r>
            <a:r>
              <a:rPr lang="en-US" dirty="0" err="1" smtClean="0"/>
              <a:t>pt</a:t>
            </a:r>
            <a:r>
              <a:rPr lang="en-US" dirty="0" smtClean="0"/>
              <a:t>)</a:t>
            </a:r>
          </a:p>
        </p:txBody>
      </p:sp>
      <p:sp>
        <p:nvSpPr>
          <p:cNvPr id="14" name="Content Placeholder 5"/>
          <p:cNvSpPr>
            <a:spLocks noGrp="1"/>
          </p:cNvSpPr>
          <p:nvPr>
            <p:ph sz="quarter" idx="18" hasCustomPrompt="1"/>
          </p:nvPr>
        </p:nvSpPr>
        <p:spPr>
          <a:xfrm>
            <a:off x="3900790" y="1376129"/>
            <a:ext cx="5530290" cy="5459237"/>
          </a:xfrm>
          <a:prstGeom prst="rect">
            <a:avLst/>
          </a:prstGeom>
        </p:spPr>
        <p:txBody>
          <a:bodyPr/>
          <a:lstStyle>
            <a:lvl1pPr marL="0" indent="0">
              <a:buNone/>
              <a:defRPr sz="1000" b="0" i="0" baseline="0">
                <a:solidFill>
                  <a:schemeClr val="tx1"/>
                </a:solidFill>
              </a:defRPr>
            </a:lvl1pPr>
          </a:lstStyle>
          <a:p>
            <a:pPr lvl="0"/>
            <a:r>
              <a:rPr lang="en-US" dirty="0" smtClean="0"/>
              <a:t>Figure or Table Here</a:t>
            </a:r>
          </a:p>
          <a:p>
            <a:pPr lvl="0"/>
            <a:r>
              <a:rPr lang="en-US" dirty="0" smtClean="0"/>
              <a:t>(Chart Arial 8pt axis with 7pt on data labels)</a:t>
            </a:r>
          </a:p>
        </p:txBody>
      </p:sp>
      <p:sp>
        <p:nvSpPr>
          <p:cNvPr id="18" name="Text Placeholder 10"/>
          <p:cNvSpPr>
            <a:spLocks noGrp="1"/>
          </p:cNvSpPr>
          <p:nvPr>
            <p:ph type="body" sz="quarter" idx="20" hasCustomPrompt="1"/>
          </p:nvPr>
        </p:nvSpPr>
        <p:spPr>
          <a:xfrm>
            <a:off x="3900790" y="6926337"/>
            <a:ext cx="5530290" cy="243896"/>
          </a:xfrm>
          <a:prstGeom prst="rect">
            <a:avLst/>
          </a:prstGeom>
        </p:spPr>
        <p:txBody>
          <a:bodyPr lIns="0" tIns="36576" rIns="0" bIns="0">
            <a:noAutofit/>
          </a:bodyPr>
          <a:lstStyle>
            <a:lvl1pPr marL="0" indent="0">
              <a:lnSpc>
                <a:spcPts val="800"/>
              </a:lnSpc>
              <a:spcAft>
                <a:spcPts val="300"/>
              </a:spcAft>
              <a:buNone/>
              <a:defRPr sz="700" b="0" i="0" baseline="0">
                <a:solidFill>
                  <a:schemeClr val="tx1">
                    <a:lumMod val="50000"/>
                    <a:lumOff val="50000"/>
                  </a:schemeClr>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Source: Arial 7pt w/ 8pt lines spacing and 3pt after</a:t>
            </a:r>
          </a:p>
        </p:txBody>
      </p:sp>
      <p:sp>
        <p:nvSpPr>
          <p:cNvPr id="21" name="Text Placeholder 16"/>
          <p:cNvSpPr>
            <a:spLocks noGrp="1"/>
          </p:cNvSpPr>
          <p:nvPr>
            <p:ph type="body" sz="quarter" idx="21" hasCustomPrompt="1"/>
          </p:nvPr>
        </p:nvSpPr>
        <p:spPr>
          <a:xfrm>
            <a:off x="544513" y="358059"/>
            <a:ext cx="1684338" cy="411480"/>
          </a:xfrm>
          <a:prstGeom prst="rect">
            <a:avLst/>
          </a:prstGeom>
          <a:solidFill>
            <a:srgbClr val="ED8C00"/>
          </a:solidFill>
        </p:spPr>
        <p:txBody>
          <a:bodyPr lIns="0" tIns="0" rIns="0" bIns="0" anchor="ctr" anchorCtr="0"/>
          <a:lstStyle>
            <a:lvl1pPr marL="0" indent="0" algn="ctr">
              <a:lnSpc>
                <a:spcPts val="1250"/>
              </a:lnSpc>
              <a:spcAft>
                <a:spcPts val="0"/>
              </a:spcAft>
              <a:buNone/>
              <a:defRPr sz="1200" b="1" cap="all" baseline="0">
                <a:solidFill>
                  <a:schemeClr val="tx1"/>
                </a:solidFill>
              </a:defRPr>
            </a:lvl1pPr>
            <a:lvl3pPr algn="ctr">
              <a:defRPr/>
            </a:lvl3pPr>
          </a:lstStyle>
          <a:p>
            <a:pPr lvl="0"/>
            <a:r>
              <a:rPr lang="en-US" dirty="0" smtClean="0"/>
              <a:t>Section text</a:t>
            </a:r>
            <a:endParaRPr lang="en-US" dirty="0"/>
          </a:p>
        </p:txBody>
      </p:sp>
      <p:sp>
        <p:nvSpPr>
          <p:cNvPr id="22" name="Text Placeholder 16"/>
          <p:cNvSpPr>
            <a:spLocks noGrp="1"/>
          </p:cNvSpPr>
          <p:nvPr>
            <p:ph type="body" sz="quarter" idx="22" hasCustomPrompt="1"/>
          </p:nvPr>
        </p:nvSpPr>
        <p:spPr>
          <a:xfrm>
            <a:off x="2228850" y="357545"/>
            <a:ext cx="7202230" cy="411480"/>
          </a:xfrm>
          <a:prstGeom prst="rect">
            <a:avLst/>
          </a:prstGeom>
          <a:solidFill>
            <a:srgbClr val="002060"/>
          </a:solidFill>
        </p:spPr>
        <p:txBody>
          <a:bodyPr lIns="91440" tIns="0" rIns="0" bIns="0" anchor="ctr" anchorCtr="0"/>
          <a:lstStyle>
            <a:lvl1pPr marL="0" indent="0" algn="l">
              <a:lnSpc>
                <a:spcPts val="1200"/>
              </a:lnSpc>
              <a:spcAft>
                <a:spcPts val="0"/>
              </a:spcAft>
              <a:buNone/>
              <a:defRPr sz="1200" b="1" cap="none" baseline="0">
                <a:solidFill>
                  <a:srgbClr val="FFC46D"/>
                </a:solidFill>
              </a:defRPr>
            </a:lvl1pPr>
            <a:lvl3pPr algn="ctr">
              <a:defRPr/>
            </a:lvl3pPr>
          </a:lstStyle>
          <a:p>
            <a:pPr lvl="0"/>
            <a:r>
              <a:rPr lang="en-US" dirty="0" smtClean="0"/>
              <a:t>This is subhead text: Arial 12 </a:t>
            </a:r>
            <a:r>
              <a:rPr lang="en-US" dirty="0" err="1" smtClean="0"/>
              <a:t>pt</a:t>
            </a:r>
            <a:endParaRPr lang="en-US" dirty="0"/>
          </a:p>
        </p:txBody>
      </p:sp>
    </p:spTree>
    <p:extLst>
      <p:ext uri="{BB962C8B-B14F-4D97-AF65-F5344CB8AC3E}">
        <p14:creationId xmlns:p14="http://schemas.microsoft.com/office/powerpoint/2010/main" val="20927152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16"/>
          <p:cNvSpPr>
            <a:spLocks noGrp="1"/>
          </p:cNvSpPr>
          <p:nvPr>
            <p:ph type="body" sz="quarter" idx="21" hasCustomPrompt="1"/>
          </p:nvPr>
        </p:nvSpPr>
        <p:spPr>
          <a:xfrm>
            <a:off x="544513" y="358059"/>
            <a:ext cx="1684338" cy="411480"/>
          </a:xfrm>
          <a:prstGeom prst="rect">
            <a:avLst/>
          </a:prstGeom>
          <a:solidFill>
            <a:srgbClr val="ED8C00"/>
          </a:solidFill>
        </p:spPr>
        <p:txBody>
          <a:bodyPr lIns="0" tIns="0" rIns="0" bIns="0" anchor="ctr" anchorCtr="0"/>
          <a:lstStyle>
            <a:lvl1pPr marL="0" indent="0" algn="ctr">
              <a:lnSpc>
                <a:spcPts val="1250"/>
              </a:lnSpc>
              <a:spcAft>
                <a:spcPts val="0"/>
              </a:spcAft>
              <a:buNone/>
              <a:defRPr sz="1200" b="1" cap="all" baseline="0">
                <a:solidFill>
                  <a:schemeClr val="tx1"/>
                </a:solidFill>
              </a:defRPr>
            </a:lvl1pPr>
            <a:lvl3pPr algn="ctr">
              <a:defRPr/>
            </a:lvl3pPr>
          </a:lstStyle>
          <a:p>
            <a:pPr lvl="0"/>
            <a:r>
              <a:rPr lang="en-US" dirty="0" smtClean="0"/>
              <a:t>Section text</a:t>
            </a:r>
            <a:endParaRPr lang="en-US" dirty="0"/>
          </a:p>
        </p:txBody>
      </p:sp>
      <p:sp>
        <p:nvSpPr>
          <p:cNvPr id="4" name="Text Placeholder 16"/>
          <p:cNvSpPr>
            <a:spLocks noGrp="1"/>
          </p:cNvSpPr>
          <p:nvPr>
            <p:ph type="body" sz="quarter" idx="22" hasCustomPrompt="1"/>
          </p:nvPr>
        </p:nvSpPr>
        <p:spPr>
          <a:xfrm>
            <a:off x="2228850" y="357545"/>
            <a:ext cx="7202230" cy="411480"/>
          </a:xfrm>
          <a:prstGeom prst="rect">
            <a:avLst/>
          </a:prstGeom>
          <a:solidFill>
            <a:srgbClr val="002060"/>
          </a:solidFill>
        </p:spPr>
        <p:txBody>
          <a:bodyPr lIns="91440" tIns="0" rIns="0" bIns="0" anchor="ctr" anchorCtr="0"/>
          <a:lstStyle>
            <a:lvl1pPr marL="0" indent="0" algn="l">
              <a:lnSpc>
                <a:spcPts val="1200"/>
              </a:lnSpc>
              <a:spcAft>
                <a:spcPts val="0"/>
              </a:spcAft>
              <a:buNone/>
              <a:defRPr sz="1200" b="1" cap="none" baseline="0">
                <a:solidFill>
                  <a:srgbClr val="FFC46D"/>
                </a:solidFill>
              </a:defRPr>
            </a:lvl1pPr>
            <a:lvl3pPr algn="ctr">
              <a:defRPr/>
            </a:lvl3pPr>
          </a:lstStyle>
          <a:p>
            <a:pPr lvl="0"/>
            <a:r>
              <a:rPr lang="en-US" dirty="0" smtClean="0"/>
              <a:t>This is subhead text: Arial 12 </a:t>
            </a:r>
            <a:r>
              <a:rPr lang="en-US" dirty="0" err="1" smtClean="0"/>
              <a:t>pt</a:t>
            </a:r>
            <a:endParaRPr lang="en-US" dirty="0"/>
          </a:p>
        </p:txBody>
      </p:sp>
    </p:spTree>
    <p:extLst>
      <p:ext uri="{BB962C8B-B14F-4D97-AF65-F5344CB8AC3E}">
        <p14:creationId xmlns:p14="http://schemas.microsoft.com/office/powerpoint/2010/main" val="5681646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4 PURPLE HAZE Theme">
    <p:spTree>
      <p:nvGrpSpPr>
        <p:cNvPr id="1" name=""/>
        <p:cNvGrpSpPr/>
        <p:nvPr/>
      </p:nvGrpSpPr>
      <p:grpSpPr>
        <a:xfrm>
          <a:off x="0" y="0"/>
          <a:ext cx="0" cy="0"/>
          <a:chOff x="0" y="0"/>
          <a:chExt cx="0" cy="0"/>
        </a:xfrm>
      </p:grpSpPr>
      <p:sp>
        <p:nvSpPr>
          <p:cNvPr id="27" name="Text Placeholder 26"/>
          <p:cNvSpPr>
            <a:spLocks noGrp="1"/>
          </p:cNvSpPr>
          <p:nvPr>
            <p:ph type="body" sz="quarter" idx="10"/>
          </p:nvPr>
        </p:nvSpPr>
        <p:spPr>
          <a:xfrm>
            <a:off x="586582" y="1066800"/>
            <a:ext cx="2807208" cy="6236208"/>
          </a:xfrm>
          <a:prstGeom prst="rect">
            <a:avLst/>
          </a:prstGeom>
          <a:solidFill>
            <a:srgbClr val="EBE8E5"/>
          </a:solidFill>
        </p:spPr>
        <p:txBody>
          <a:bodyPr lIns="201168" tIns="201168" rIns="201168" bIns="0"/>
          <a:lstStyle>
            <a:lvl1pPr marL="0" indent="0">
              <a:lnSpc>
                <a:spcPts val="1400"/>
              </a:lnSpc>
              <a:spcAft>
                <a:spcPts val="800"/>
              </a:spcAft>
              <a:buNone/>
              <a:defRPr>
                <a:solidFill>
                  <a:srgbClr val="002F70"/>
                </a:solidFill>
              </a:defRPr>
            </a:lvl1pPr>
            <a:lvl2pPr marL="111125" indent="0">
              <a:lnSpc>
                <a:spcPts val="1400"/>
              </a:lnSpc>
              <a:spcAft>
                <a:spcPts val="800"/>
              </a:spcAft>
              <a:buNone/>
              <a:defRPr>
                <a:solidFill>
                  <a:srgbClr val="002F70"/>
                </a:solidFill>
              </a:defRPr>
            </a:lvl2pPr>
          </a:lstStyle>
          <a:p>
            <a:pPr lvl="0"/>
            <a:r>
              <a:rPr lang="en-US" dirty="0" smtClean="0"/>
              <a:t>Edit Master text styles</a:t>
            </a:r>
          </a:p>
          <a:p>
            <a:pPr lvl="1"/>
            <a:r>
              <a:rPr lang="en-US" dirty="0" smtClean="0"/>
              <a:t>Second level</a:t>
            </a:r>
          </a:p>
        </p:txBody>
      </p:sp>
      <p:sp>
        <p:nvSpPr>
          <p:cNvPr id="14" name="Rectangle 13"/>
          <p:cNvSpPr/>
          <p:nvPr userDrawn="1"/>
        </p:nvSpPr>
        <p:spPr>
          <a:xfrm>
            <a:off x="587830" y="556889"/>
            <a:ext cx="2805960" cy="51362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flipV="1">
            <a:off x="3393790" y="1059504"/>
            <a:ext cx="6045178" cy="2706"/>
          </a:xfrm>
          <a:prstGeom prst="line">
            <a:avLst/>
          </a:prstGeom>
          <a:ln w="19050">
            <a:solidFill>
              <a:srgbClr val="885CD3"/>
            </a:solidFill>
          </a:ln>
        </p:spPr>
        <p:style>
          <a:lnRef idx="1">
            <a:schemeClr val="accent1"/>
          </a:lnRef>
          <a:fillRef idx="0">
            <a:schemeClr val="accent1"/>
          </a:fillRef>
          <a:effectRef idx="0">
            <a:schemeClr val="accent1"/>
          </a:effectRef>
          <a:fontRef idx="minor">
            <a:schemeClr val="tx1"/>
          </a:fontRef>
        </p:style>
      </p:cxnSp>
      <p:sp>
        <p:nvSpPr>
          <p:cNvPr id="25" name="Title 24"/>
          <p:cNvSpPr>
            <a:spLocks noGrp="1"/>
          </p:cNvSpPr>
          <p:nvPr>
            <p:ph type="title"/>
          </p:nvPr>
        </p:nvSpPr>
        <p:spPr>
          <a:xfrm>
            <a:off x="586582" y="716046"/>
            <a:ext cx="2807208" cy="274320"/>
          </a:xfrm>
          <a:prstGeom prst="rect">
            <a:avLst/>
          </a:prstGeom>
        </p:spPr>
        <p:txBody>
          <a:bodyPr lIns="0" rIns="0" anchor="ctr" anchorCtr="1"/>
          <a:lstStyle>
            <a:lvl1pPr algn="ctr">
              <a:defRPr sz="1800" cap="all" spc="100" baseline="0">
                <a:solidFill>
                  <a:schemeClr val="bg1"/>
                </a:solidFill>
              </a:defRPr>
            </a:lvl1pPr>
          </a:lstStyle>
          <a:p>
            <a:r>
              <a:rPr lang="en-US" dirty="0" smtClean="0"/>
              <a:t>Click to edit Master title style</a:t>
            </a:r>
            <a:endParaRPr lang="en-US" dirty="0"/>
          </a:p>
        </p:txBody>
      </p:sp>
      <p:sp>
        <p:nvSpPr>
          <p:cNvPr id="29" name="Text Placeholder 28"/>
          <p:cNvSpPr>
            <a:spLocks noGrp="1"/>
          </p:cNvSpPr>
          <p:nvPr>
            <p:ph type="body" sz="quarter" idx="11"/>
          </p:nvPr>
        </p:nvSpPr>
        <p:spPr>
          <a:xfrm>
            <a:off x="3776738" y="1290508"/>
            <a:ext cx="1618488" cy="219456"/>
          </a:xfrm>
          <a:prstGeom prst="rect">
            <a:avLst/>
          </a:prstGeom>
        </p:spPr>
        <p:txBody>
          <a:bodyPr lIns="0" tIns="0" rIns="0" bIns="0" anchor="ctr" anchorCtr="0"/>
          <a:lstStyle>
            <a:lvl1pPr marL="0" indent="0" algn="l">
              <a:buNone/>
              <a:defRPr sz="1400" b="1" kern="1200" cap="all" spc="100" baseline="0">
                <a:solidFill>
                  <a:srgbClr val="002060"/>
                </a:solidFill>
              </a:defRPr>
            </a:lvl1pPr>
          </a:lstStyle>
          <a:p>
            <a:pPr lvl="0"/>
            <a:r>
              <a:rPr lang="en-US" dirty="0" smtClean="0"/>
              <a:t>Edit Master text styles</a:t>
            </a:r>
          </a:p>
        </p:txBody>
      </p:sp>
      <p:sp>
        <p:nvSpPr>
          <p:cNvPr id="31" name="Text Placeholder 30"/>
          <p:cNvSpPr>
            <a:spLocks noGrp="1"/>
          </p:cNvSpPr>
          <p:nvPr>
            <p:ph type="body" sz="quarter" idx="12"/>
          </p:nvPr>
        </p:nvSpPr>
        <p:spPr>
          <a:xfrm>
            <a:off x="3733800" y="1606566"/>
            <a:ext cx="2670048" cy="5221224"/>
          </a:xfrm>
          <a:prstGeom prst="rect">
            <a:avLst/>
          </a:prstGeom>
          <a:noFill/>
        </p:spPr>
        <p:txBody>
          <a:bodyPr lIns="0" tIns="0" rIns="0" bIns="0"/>
          <a:lstStyle>
            <a:lvl1pPr marL="173736" indent="-118872">
              <a:lnSpc>
                <a:spcPts val="1200"/>
              </a:lnSpc>
              <a:spcAft>
                <a:spcPts val="600"/>
              </a:spcAft>
              <a:buSzPct val="100000"/>
              <a:buFont typeface="Arial" panose="020B0604020202020204" pitchFamily="34" charset="0"/>
              <a:buChar char="•"/>
              <a:defRPr sz="1000">
                <a:solidFill>
                  <a:schemeClr val="tx1"/>
                </a:solidFill>
              </a:defRPr>
            </a:lvl1pPr>
            <a:lvl2pPr marL="285750" indent="-117475">
              <a:lnSpc>
                <a:spcPts val="1200"/>
              </a:lnSpc>
              <a:spcAft>
                <a:spcPts val="600"/>
              </a:spcAft>
              <a:buSzPct val="100000"/>
              <a:buFont typeface="Arial" panose="020B0604020202020204" pitchFamily="34" charset="0"/>
              <a:buChar char="•"/>
              <a:defRPr sz="1000">
                <a:solidFill>
                  <a:schemeClr val="tx1"/>
                </a:solidFill>
              </a:defRPr>
            </a:lvl2pPr>
          </a:lstStyle>
          <a:p>
            <a:pPr lvl="0"/>
            <a:r>
              <a:rPr lang="en-US" dirty="0" smtClean="0"/>
              <a:t>Edit Master text styles</a:t>
            </a:r>
          </a:p>
          <a:p>
            <a:pPr lvl="1"/>
            <a:r>
              <a:rPr lang="en-US" dirty="0" smtClean="0"/>
              <a:t>Second level</a:t>
            </a:r>
          </a:p>
        </p:txBody>
      </p:sp>
      <p:sp>
        <p:nvSpPr>
          <p:cNvPr id="32" name="Text Placeholder 30"/>
          <p:cNvSpPr>
            <a:spLocks noGrp="1"/>
          </p:cNvSpPr>
          <p:nvPr>
            <p:ph type="body" sz="quarter" idx="13"/>
          </p:nvPr>
        </p:nvSpPr>
        <p:spPr>
          <a:xfrm>
            <a:off x="6643975" y="1606566"/>
            <a:ext cx="2834640" cy="5221224"/>
          </a:xfrm>
          <a:prstGeom prst="rect">
            <a:avLst/>
          </a:prstGeom>
          <a:noFill/>
        </p:spPr>
        <p:txBody>
          <a:bodyPr lIns="0" tIns="0" rIns="0" bIns="0"/>
          <a:lstStyle>
            <a:lvl1pPr marL="173736" indent="-118872">
              <a:lnSpc>
                <a:spcPts val="1200"/>
              </a:lnSpc>
              <a:spcAft>
                <a:spcPts val="600"/>
              </a:spcAft>
              <a:buSzPct val="100000"/>
              <a:buFont typeface="Arial" panose="020B0604020202020204" pitchFamily="34" charset="0"/>
              <a:buChar char="•"/>
              <a:defRPr sz="1000">
                <a:solidFill>
                  <a:schemeClr val="tx1"/>
                </a:solidFill>
              </a:defRPr>
            </a:lvl1pPr>
            <a:lvl2pPr marL="285750" indent="-117475">
              <a:lnSpc>
                <a:spcPts val="1200"/>
              </a:lnSpc>
              <a:spcAft>
                <a:spcPts val="600"/>
              </a:spcAft>
              <a:buSzPct val="100000"/>
              <a:buFont typeface="Arial" panose="020B0604020202020204" pitchFamily="34" charset="0"/>
              <a:buChar char="•"/>
              <a:defRPr sz="1000">
                <a:solidFill>
                  <a:schemeClr val="tx1"/>
                </a:solidFill>
              </a:defRPr>
            </a:lvl2pPr>
          </a:lstStyle>
          <a:p>
            <a:pPr lvl="0"/>
            <a:r>
              <a:rPr lang="en-US" dirty="0" smtClean="0"/>
              <a:t>Edit Master text styles</a:t>
            </a:r>
          </a:p>
          <a:p>
            <a:pPr lvl="1"/>
            <a:r>
              <a:rPr lang="en-US" dirty="0" smtClean="0"/>
              <a:t>Second level</a:t>
            </a:r>
          </a:p>
        </p:txBody>
      </p:sp>
      <p:sp>
        <p:nvSpPr>
          <p:cNvPr id="2" name="Rectangle 1"/>
          <p:cNvSpPr/>
          <p:nvPr userDrawn="1"/>
        </p:nvSpPr>
        <p:spPr>
          <a:xfrm>
            <a:off x="95250" y="7429500"/>
            <a:ext cx="97155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3"/>
          <p:cNvSpPr>
            <a:spLocks noGrp="1"/>
          </p:cNvSpPr>
          <p:nvPr>
            <p:ph type="body" sz="quarter" idx="14"/>
          </p:nvPr>
        </p:nvSpPr>
        <p:spPr>
          <a:xfrm>
            <a:off x="3771900" y="645455"/>
            <a:ext cx="5660136" cy="365760"/>
          </a:xfrm>
          <a:prstGeom prst="rect">
            <a:avLst/>
          </a:prstGeom>
        </p:spPr>
        <p:txBody>
          <a:bodyPr lIns="0" rIns="0" anchor="ctr" anchorCtr="0"/>
          <a:lstStyle>
            <a:lvl1pPr marL="0" indent="0">
              <a:buNone/>
              <a:defRPr sz="2000" b="1">
                <a:solidFill>
                  <a:srgbClr val="002060"/>
                </a:solidFill>
              </a:defRPr>
            </a:lvl1pPr>
          </a:lstStyle>
          <a:p>
            <a:pPr lvl="0"/>
            <a:r>
              <a:rPr lang="en-US" dirty="0" smtClean="0"/>
              <a:t>Edit Master text styles</a:t>
            </a:r>
          </a:p>
        </p:txBody>
      </p:sp>
    </p:spTree>
    <p:extLst>
      <p:ext uri="{BB962C8B-B14F-4D97-AF65-F5344CB8AC3E}">
        <p14:creationId xmlns:p14="http://schemas.microsoft.com/office/powerpoint/2010/main" val="33036103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 4 PURPLE HAZE Horizontal">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1254632" y="4900905"/>
            <a:ext cx="3385462" cy="1061829"/>
          </a:xfrm>
          <a:prstGeom prst="rect">
            <a:avLst/>
          </a:prstGeom>
          <a:solidFill>
            <a:srgbClr val="EBE8E5"/>
          </a:solidFill>
        </p:spPr>
        <p:txBody>
          <a:bodyPr lIns="182880" tIns="365760" rIns="182880" bIns="228600">
            <a:spAutoFit/>
          </a:bodyPr>
          <a:lstStyle>
            <a:lvl1pPr marL="0" indent="0">
              <a:lnSpc>
                <a:spcPts val="1800"/>
              </a:lnSpc>
              <a:buNone/>
              <a:defRPr lang="en-US" sz="1200" baseline="0" dirty="0" smtClean="0">
                <a:solidFill>
                  <a:srgbClr val="002060"/>
                </a:solidFill>
              </a:defRPr>
            </a:lvl1pPr>
          </a:lstStyle>
          <a:p>
            <a:pPr lvl="0"/>
            <a:r>
              <a:rPr lang="en-US" dirty="0" smtClean="0"/>
              <a:t>This is the callout – highlight information box</a:t>
            </a:r>
            <a:br>
              <a:rPr lang="en-US" dirty="0" smtClean="0"/>
            </a:br>
            <a:r>
              <a:rPr lang="en-US" dirty="0" smtClean="0"/>
              <a:t>Arial 12 </a:t>
            </a:r>
            <a:r>
              <a:rPr lang="en-US" dirty="0" err="1" smtClean="0"/>
              <a:t>pt</a:t>
            </a:r>
            <a:r>
              <a:rPr lang="en-US" dirty="0" smtClean="0"/>
              <a:t>  (Line Spacing 17 </a:t>
            </a:r>
            <a:r>
              <a:rPr lang="en-US" dirty="0" err="1" smtClean="0"/>
              <a:t>pt</a:t>
            </a:r>
            <a:r>
              <a:rPr lang="en-US" dirty="0" smtClean="0"/>
              <a:t>)       </a:t>
            </a:r>
          </a:p>
        </p:txBody>
      </p:sp>
      <p:sp>
        <p:nvSpPr>
          <p:cNvPr id="15" name="Text Placeholder 14"/>
          <p:cNvSpPr>
            <a:spLocks noGrp="1"/>
          </p:cNvSpPr>
          <p:nvPr>
            <p:ph type="body" sz="quarter" idx="12" hasCustomPrompt="1"/>
          </p:nvPr>
        </p:nvSpPr>
        <p:spPr>
          <a:xfrm>
            <a:off x="5403959" y="4904813"/>
            <a:ext cx="3500011" cy="743793"/>
          </a:xfrm>
          <a:prstGeom prst="rect">
            <a:avLst/>
          </a:prstGeom>
        </p:spPr>
        <p:txBody>
          <a:bodyPr lIns="0" tIns="0" rIns="0" bIns="0">
            <a:spAutoFit/>
          </a:bodyPr>
          <a:lstStyle>
            <a:lvl1pPr>
              <a:lnSpc>
                <a:spcPts val="1300"/>
              </a:lnSpc>
              <a:spcAft>
                <a:spcPts val="600"/>
              </a:spcAft>
              <a:defRPr sz="1000" baseline="0"/>
            </a:lvl1pPr>
          </a:lstStyle>
          <a:p>
            <a:pPr lvl="0"/>
            <a:r>
              <a:rPr lang="en-US" dirty="0" smtClean="0"/>
              <a:t>Bulleted figure description</a:t>
            </a:r>
          </a:p>
          <a:p>
            <a:pPr lvl="0"/>
            <a:r>
              <a:rPr lang="en-US" dirty="0" smtClean="0"/>
              <a:t>Arial 10 </a:t>
            </a:r>
            <a:r>
              <a:rPr lang="en-US" dirty="0" err="1" smtClean="0"/>
              <a:t>pt</a:t>
            </a:r>
            <a:r>
              <a:rPr lang="en-US" dirty="0" smtClean="0"/>
              <a:t> </a:t>
            </a:r>
            <a:br>
              <a:rPr lang="en-US" dirty="0" smtClean="0"/>
            </a:br>
            <a:r>
              <a:rPr lang="en-US" dirty="0" smtClean="0"/>
              <a:t>Line Spacing 1 3pt</a:t>
            </a:r>
            <a:br>
              <a:rPr lang="en-US" dirty="0" smtClean="0"/>
            </a:br>
            <a:r>
              <a:rPr lang="en-US" dirty="0" smtClean="0"/>
              <a:t>Space After 6 </a:t>
            </a:r>
            <a:r>
              <a:rPr lang="en-US" dirty="0" err="1" smtClean="0"/>
              <a:t>pt</a:t>
            </a:r>
            <a:endParaRPr lang="en-US" dirty="0" smtClean="0"/>
          </a:p>
        </p:txBody>
      </p:sp>
      <p:sp>
        <p:nvSpPr>
          <p:cNvPr id="17" name="Text Placeholder 16"/>
          <p:cNvSpPr>
            <a:spLocks noGrp="1"/>
          </p:cNvSpPr>
          <p:nvPr>
            <p:ph type="body" sz="quarter" idx="13" hasCustomPrompt="1"/>
          </p:nvPr>
        </p:nvSpPr>
        <p:spPr>
          <a:xfrm>
            <a:off x="544513" y="358059"/>
            <a:ext cx="1684338" cy="411480"/>
          </a:xfrm>
          <a:prstGeom prst="rect">
            <a:avLst/>
          </a:prstGeom>
          <a:solidFill>
            <a:srgbClr val="885CD3"/>
          </a:solidFill>
          <a:effectLst/>
        </p:spPr>
        <p:txBody>
          <a:bodyPr lIns="0" tIns="0" rIns="0" bIns="0" anchor="ctr" anchorCtr="0"/>
          <a:lstStyle>
            <a:lvl1pPr marL="0" indent="0" algn="ctr">
              <a:lnSpc>
                <a:spcPts val="1250"/>
              </a:lnSpc>
              <a:spcAft>
                <a:spcPts val="0"/>
              </a:spcAft>
              <a:buNone/>
              <a:defRPr sz="1200" b="1" i="0" cap="all" baseline="0">
                <a:solidFill>
                  <a:schemeClr val="bg1"/>
                </a:solidFill>
                <a:latin typeface="+mj-lt"/>
              </a:defRPr>
            </a:lvl1pPr>
            <a:lvl3pPr algn="ctr">
              <a:defRPr/>
            </a:lvl3pPr>
          </a:lstStyle>
          <a:p>
            <a:pPr lvl="0"/>
            <a:r>
              <a:rPr lang="en-US" dirty="0" smtClean="0"/>
              <a:t>Section text</a:t>
            </a:r>
            <a:endParaRPr lang="en-US" dirty="0"/>
          </a:p>
        </p:txBody>
      </p:sp>
      <p:sp>
        <p:nvSpPr>
          <p:cNvPr id="19" name="Text Placeholder 18"/>
          <p:cNvSpPr>
            <a:spLocks noGrp="1"/>
          </p:cNvSpPr>
          <p:nvPr userDrawn="1">
            <p:ph type="body" sz="quarter" idx="14" hasCustomPrompt="1"/>
          </p:nvPr>
        </p:nvSpPr>
        <p:spPr>
          <a:xfrm>
            <a:off x="1254631" y="1039385"/>
            <a:ext cx="7649339" cy="234415"/>
          </a:xfrm>
          <a:prstGeom prst="rect">
            <a:avLst/>
          </a:prstGeom>
        </p:spPr>
        <p:txBody>
          <a:bodyPr lIns="0" tIns="0" rIns="0" bIns="0"/>
          <a:lstStyle>
            <a:lvl1pPr marL="0" indent="0" algn="ctr">
              <a:lnSpc>
                <a:spcPts val="1400"/>
              </a:lnSpc>
              <a:buNone/>
              <a:defRPr b="1">
                <a:solidFill>
                  <a:srgbClr val="002060"/>
                </a:solidFill>
              </a:defRPr>
            </a:lvl1pPr>
          </a:lstStyle>
          <a:p>
            <a:pPr lvl="0"/>
            <a:r>
              <a:rPr lang="en-US" dirty="0" smtClean="0"/>
              <a:t>Figure Title – Arial Bold 11 </a:t>
            </a:r>
            <a:r>
              <a:rPr lang="en-US" dirty="0" err="1" smtClean="0"/>
              <a:t>pt</a:t>
            </a:r>
            <a:r>
              <a:rPr lang="en-US" dirty="0" smtClean="0"/>
              <a:t> (line spacing 14 </a:t>
            </a:r>
            <a:r>
              <a:rPr lang="en-US" dirty="0" err="1" smtClean="0"/>
              <a:t>pt</a:t>
            </a:r>
            <a:r>
              <a:rPr lang="en-US" dirty="0" smtClean="0"/>
              <a:t>)</a:t>
            </a:r>
          </a:p>
        </p:txBody>
      </p:sp>
      <p:sp>
        <p:nvSpPr>
          <p:cNvPr id="14" name="Content Placeholder 5"/>
          <p:cNvSpPr>
            <a:spLocks noGrp="1"/>
          </p:cNvSpPr>
          <p:nvPr userDrawn="1">
            <p:ph sz="quarter" idx="18" hasCustomPrompt="1"/>
          </p:nvPr>
        </p:nvSpPr>
        <p:spPr>
          <a:xfrm>
            <a:off x="1254633" y="1339917"/>
            <a:ext cx="7649338" cy="2926056"/>
          </a:xfrm>
          <a:prstGeom prst="rect">
            <a:avLst/>
          </a:prstGeom>
        </p:spPr>
        <p:txBody>
          <a:bodyPr/>
          <a:lstStyle>
            <a:lvl1pPr marL="0" indent="0">
              <a:buNone/>
              <a:defRPr sz="1000" b="0" i="0" baseline="0">
                <a:solidFill>
                  <a:schemeClr val="tx1"/>
                </a:solidFill>
              </a:defRPr>
            </a:lvl1pPr>
          </a:lstStyle>
          <a:p>
            <a:pPr lvl="0"/>
            <a:r>
              <a:rPr lang="en-US" dirty="0" smtClean="0"/>
              <a:t>Figure or Table Here</a:t>
            </a:r>
          </a:p>
          <a:p>
            <a:pPr lvl="0"/>
            <a:r>
              <a:rPr lang="en-US" dirty="0" smtClean="0"/>
              <a:t>(Chart Arial 8pt axis with 7pt on data labels)</a:t>
            </a:r>
          </a:p>
        </p:txBody>
      </p:sp>
      <p:sp>
        <p:nvSpPr>
          <p:cNvPr id="18" name="Text Placeholder 10"/>
          <p:cNvSpPr>
            <a:spLocks noGrp="1"/>
          </p:cNvSpPr>
          <p:nvPr userDrawn="1">
            <p:ph type="body" sz="quarter" idx="20" hasCustomPrompt="1"/>
          </p:nvPr>
        </p:nvSpPr>
        <p:spPr>
          <a:xfrm>
            <a:off x="1254632" y="4366181"/>
            <a:ext cx="5530290" cy="243896"/>
          </a:xfrm>
          <a:prstGeom prst="rect">
            <a:avLst/>
          </a:prstGeom>
        </p:spPr>
        <p:txBody>
          <a:bodyPr lIns="0" tIns="36576" rIns="0" bIns="0">
            <a:noAutofit/>
          </a:bodyPr>
          <a:lstStyle>
            <a:lvl1pPr marL="0" indent="0">
              <a:lnSpc>
                <a:spcPts val="800"/>
              </a:lnSpc>
              <a:spcAft>
                <a:spcPts val="300"/>
              </a:spcAft>
              <a:buNone/>
              <a:defRPr sz="700" b="0" i="0" baseline="0">
                <a:solidFill>
                  <a:schemeClr val="tx1">
                    <a:lumMod val="50000"/>
                    <a:lumOff val="50000"/>
                  </a:schemeClr>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Source: Arial 7pt w/ 8pt lines spacing and 3pt after</a:t>
            </a:r>
          </a:p>
        </p:txBody>
      </p:sp>
      <p:sp>
        <p:nvSpPr>
          <p:cNvPr id="20" name="Text Placeholder 16"/>
          <p:cNvSpPr>
            <a:spLocks noGrp="1"/>
          </p:cNvSpPr>
          <p:nvPr userDrawn="1">
            <p:ph type="body" sz="quarter" idx="21" hasCustomPrompt="1"/>
          </p:nvPr>
        </p:nvSpPr>
        <p:spPr>
          <a:xfrm>
            <a:off x="2228850" y="358059"/>
            <a:ext cx="7202229" cy="411480"/>
          </a:xfrm>
          <a:prstGeom prst="rect">
            <a:avLst/>
          </a:prstGeom>
          <a:solidFill>
            <a:srgbClr val="002060"/>
          </a:solidFill>
        </p:spPr>
        <p:txBody>
          <a:bodyPr lIns="91440" tIns="0" rIns="0" bIns="0" anchor="ctr" anchorCtr="0"/>
          <a:lstStyle>
            <a:lvl1pPr marL="0" indent="0" algn="l">
              <a:lnSpc>
                <a:spcPts val="1200"/>
              </a:lnSpc>
              <a:spcAft>
                <a:spcPts val="0"/>
              </a:spcAft>
              <a:buNone/>
              <a:defRPr sz="1200" b="1" cap="none" baseline="0">
                <a:solidFill>
                  <a:srgbClr val="DECFF1"/>
                </a:solidFill>
              </a:defRPr>
            </a:lvl1pPr>
            <a:lvl3pPr algn="ctr">
              <a:defRPr/>
            </a:lvl3pPr>
          </a:lstStyle>
          <a:p>
            <a:pPr lvl="0"/>
            <a:r>
              <a:rPr lang="en-US" dirty="0" smtClean="0"/>
              <a:t>This is subhead text: Arial 12 </a:t>
            </a:r>
            <a:r>
              <a:rPr lang="en-US" dirty="0" err="1" smtClean="0"/>
              <a:t>pt</a:t>
            </a:r>
            <a:endParaRPr lang="en-US" dirty="0"/>
          </a:p>
        </p:txBody>
      </p:sp>
    </p:spTree>
    <p:extLst>
      <p:ext uri="{BB962C8B-B14F-4D97-AF65-F5344CB8AC3E}">
        <p14:creationId xmlns:p14="http://schemas.microsoft.com/office/powerpoint/2010/main" val="4689012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 4 PURPLE HAZE Vertical">
    <p:spTree>
      <p:nvGrpSpPr>
        <p:cNvPr id="1" name=""/>
        <p:cNvGrpSpPr/>
        <p:nvPr/>
      </p:nvGrpSpPr>
      <p:grpSpPr>
        <a:xfrm>
          <a:off x="0" y="0"/>
          <a:ext cx="0" cy="0"/>
          <a:chOff x="0" y="0"/>
          <a:chExt cx="0" cy="0"/>
        </a:xfrm>
      </p:grpSpPr>
      <p:sp>
        <p:nvSpPr>
          <p:cNvPr id="23" name="Text Placeholder 12"/>
          <p:cNvSpPr>
            <a:spLocks noGrp="1"/>
          </p:cNvSpPr>
          <p:nvPr>
            <p:ph type="body" sz="quarter" idx="11" hasCustomPrompt="1"/>
          </p:nvPr>
        </p:nvSpPr>
        <p:spPr>
          <a:xfrm>
            <a:off x="544512" y="1280098"/>
            <a:ext cx="2853372" cy="1331134"/>
          </a:xfrm>
          <a:prstGeom prst="rect">
            <a:avLst/>
          </a:prstGeom>
          <a:solidFill>
            <a:srgbClr val="EBE8E5"/>
          </a:solidFill>
        </p:spPr>
        <p:txBody>
          <a:bodyPr lIns="182880" tIns="365760" rIns="182880" bIns="228600">
            <a:spAutoFit/>
          </a:bodyPr>
          <a:lstStyle>
            <a:lvl1pPr marL="0" indent="0">
              <a:lnSpc>
                <a:spcPts val="1700"/>
              </a:lnSpc>
              <a:buNone/>
              <a:defRPr lang="en-US" dirty="0" smtClean="0">
                <a:solidFill>
                  <a:srgbClr val="002F70"/>
                </a:solidFill>
              </a:defRPr>
            </a:lvl1pPr>
          </a:lstStyle>
          <a:p>
            <a:pPr lvl="0"/>
            <a:r>
              <a:rPr lang="en-US" dirty="0" smtClean="0"/>
              <a:t>This is the callout – highlight information box</a:t>
            </a:r>
          </a:p>
          <a:p>
            <a:pPr lvl="0"/>
            <a:r>
              <a:rPr lang="en-US" dirty="0" smtClean="0"/>
              <a:t>Arial 12.5 </a:t>
            </a:r>
            <a:r>
              <a:rPr lang="en-US" dirty="0" err="1" smtClean="0"/>
              <a:t>pt</a:t>
            </a:r>
            <a:r>
              <a:rPr lang="en-US" dirty="0" smtClean="0"/>
              <a:t>  (Line Spacing 17 </a:t>
            </a:r>
            <a:r>
              <a:rPr lang="en-US" dirty="0" err="1" smtClean="0"/>
              <a:t>pt</a:t>
            </a:r>
            <a:r>
              <a:rPr lang="en-US" dirty="0" smtClean="0"/>
              <a:t>) </a:t>
            </a:r>
          </a:p>
        </p:txBody>
      </p:sp>
      <p:sp>
        <p:nvSpPr>
          <p:cNvPr id="15" name="Text Placeholder 14"/>
          <p:cNvSpPr>
            <a:spLocks noGrp="1"/>
          </p:cNvSpPr>
          <p:nvPr>
            <p:ph type="body" sz="quarter" idx="12" hasCustomPrompt="1"/>
          </p:nvPr>
        </p:nvSpPr>
        <p:spPr>
          <a:xfrm>
            <a:off x="544512" y="3634740"/>
            <a:ext cx="2853372" cy="743793"/>
          </a:xfrm>
          <a:prstGeom prst="rect">
            <a:avLst/>
          </a:prstGeom>
        </p:spPr>
        <p:txBody>
          <a:bodyPr lIns="0" tIns="0" rIns="0" bIns="0">
            <a:spAutoFit/>
          </a:bodyPr>
          <a:lstStyle>
            <a:lvl1pPr>
              <a:lnSpc>
                <a:spcPts val="1300"/>
              </a:lnSpc>
              <a:spcAft>
                <a:spcPts val="600"/>
              </a:spcAft>
              <a:defRPr sz="1000" baseline="0"/>
            </a:lvl1pPr>
          </a:lstStyle>
          <a:p>
            <a:pPr lvl="0"/>
            <a:r>
              <a:rPr lang="en-US" dirty="0" smtClean="0"/>
              <a:t>Bulleted figure description</a:t>
            </a:r>
          </a:p>
          <a:p>
            <a:pPr lvl="0"/>
            <a:r>
              <a:rPr lang="en-US" dirty="0" smtClean="0"/>
              <a:t>Arial 10 </a:t>
            </a:r>
            <a:r>
              <a:rPr lang="en-US" dirty="0" err="1" smtClean="0"/>
              <a:t>pt</a:t>
            </a:r>
            <a:r>
              <a:rPr lang="en-US" dirty="0" smtClean="0"/>
              <a:t> </a:t>
            </a:r>
            <a:br>
              <a:rPr lang="en-US" dirty="0" smtClean="0"/>
            </a:br>
            <a:r>
              <a:rPr lang="en-US" dirty="0" smtClean="0"/>
              <a:t>Line Spacing 1 3pt</a:t>
            </a:r>
            <a:br>
              <a:rPr lang="en-US" dirty="0" smtClean="0"/>
            </a:br>
            <a:r>
              <a:rPr lang="en-US" dirty="0" smtClean="0"/>
              <a:t>Space After 6 </a:t>
            </a:r>
            <a:r>
              <a:rPr lang="en-US" dirty="0" err="1" smtClean="0"/>
              <a:t>pt</a:t>
            </a:r>
            <a:endParaRPr lang="en-US" dirty="0" smtClean="0"/>
          </a:p>
        </p:txBody>
      </p:sp>
      <p:sp>
        <p:nvSpPr>
          <p:cNvPr id="19" name="Text Placeholder 18"/>
          <p:cNvSpPr>
            <a:spLocks noGrp="1"/>
          </p:cNvSpPr>
          <p:nvPr>
            <p:ph type="body" sz="quarter" idx="14" hasCustomPrompt="1"/>
          </p:nvPr>
        </p:nvSpPr>
        <p:spPr>
          <a:xfrm>
            <a:off x="3900791" y="1042416"/>
            <a:ext cx="5539149" cy="274449"/>
          </a:xfrm>
          <a:prstGeom prst="rect">
            <a:avLst/>
          </a:prstGeom>
        </p:spPr>
        <p:txBody>
          <a:bodyPr lIns="0" tIns="0" rIns="0" bIns="0"/>
          <a:lstStyle>
            <a:lvl1pPr marL="0" indent="0" algn="ctr">
              <a:lnSpc>
                <a:spcPts val="1400"/>
              </a:lnSpc>
              <a:buNone/>
              <a:defRPr b="1">
                <a:solidFill>
                  <a:srgbClr val="002060"/>
                </a:solidFill>
              </a:defRPr>
            </a:lvl1pPr>
          </a:lstStyle>
          <a:p>
            <a:pPr lvl="0"/>
            <a:r>
              <a:rPr lang="en-US" dirty="0" smtClean="0"/>
              <a:t>Figure Title – Arial Bold 11 </a:t>
            </a:r>
            <a:r>
              <a:rPr lang="en-US" dirty="0" err="1" smtClean="0"/>
              <a:t>pt</a:t>
            </a:r>
            <a:r>
              <a:rPr lang="en-US" dirty="0" smtClean="0"/>
              <a:t> (line spacing 14 </a:t>
            </a:r>
            <a:r>
              <a:rPr lang="en-US" dirty="0" err="1" smtClean="0"/>
              <a:t>pt</a:t>
            </a:r>
            <a:r>
              <a:rPr lang="en-US" dirty="0" smtClean="0"/>
              <a:t>)</a:t>
            </a:r>
          </a:p>
        </p:txBody>
      </p:sp>
      <p:sp>
        <p:nvSpPr>
          <p:cNvPr id="14" name="Content Placeholder 5"/>
          <p:cNvSpPr>
            <a:spLocks noGrp="1"/>
          </p:cNvSpPr>
          <p:nvPr>
            <p:ph sz="quarter" idx="18" hasCustomPrompt="1"/>
          </p:nvPr>
        </p:nvSpPr>
        <p:spPr>
          <a:xfrm>
            <a:off x="3900790" y="1376129"/>
            <a:ext cx="5530290" cy="5459237"/>
          </a:xfrm>
          <a:prstGeom prst="rect">
            <a:avLst/>
          </a:prstGeom>
        </p:spPr>
        <p:txBody>
          <a:bodyPr/>
          <a:lstStyle>
            <a:lvl1pPr marL="0" indent="0">
              <a:buNone/>
              <a:defRPr sz="1000" b="0" i="0" baseline="0">
                <a:solidFill>
                  <a:schemeClr val="tx1"/>
                </a:solidFill>
              </a:defRPr>
            </a:lvl1pPr>
          </a:lstStyle>
          <a:p>
            <a:pPr lvl="0"/>
            <a:r>
              <a:rPr lang="en-US" dirty="0" smtClean="0"/>
              <a:t>Figure or Table Here</a:t>
            </a:r>
          </a:p>
          <a:p>
            <a:pPr lvl="0"/>
            <a:r>
              <a:rPr lang="en-US" dirty="0" smtClean="0"/>
              <a:t>(Chart Arial 8pt axis with 7pt on data labels)</a:t>
            </a:r>
          </a:p>
        </p:txBody>
      </p:sp>
      <p:sp>
        <p:nvSpPr>
          <p:cNvPr id="18" name="Text Placeholder 10"/>
          <p:cNvSpPr>
            <a:spLocks noGrp="1"/>
          </p:cNvSpPr>
          <p:nvPr>
            <p:ph type="body" sz="quarter" idx="20" hasCustomPrompt="1"/>
          </p:nvPr>
        </p:nvSpPr>
        <p:spPr>
          <a:xfrm>
            <a:off x="3900790" y="6926337"/>
            <a:ext cx="5530290" cy="243896"/>
          </a:xfrm>
          <a:prstGeom prst="rect">
            <a:avLst/>
          </a:prstGeom>
        </p:spPr>
        <p:txBody>
          <a:bodyPr lIns="0" tIns="36576" rIns="0" bIns="0">
            <a:noAutofit/>
          </a:bodyPr>
          <a:lstStyle>
            <a:lvl1pPr marL="0" indent="0">
              <a:lnSpc>
                <a:spcPts val="800"/>
              </a:lnSpc>
              <a:spcAft>
                <a:spcPts val="300"/>
              </a:spcAft>
              <a:buNone/>
              <a:defRPr sz="700" b="0" i="0" baseline="0">
                <a:solidFill>
                  <a:schemeClr val="tx1">
                    <a:lumMod val="50000"/>
                    <a:lumOff val="50000"/>
                  </a:schemeClr>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Source: Arial 7pt w/ 8pt lines spacing and 3pt after</a:t>
            </a:r>
          </a:p>
        </p:txBody>
      </p:sp>
      <p:sp>
        <p:nvSpPr>
          <p:cNvPr id="21" name="Text Placeholder 16"/>
          <p:cNvSpPr>
            <a:spLocks noGrp="1"/>
          </p:cNvSpPr>
          <p:nvPr>
            <p:ph type="body" sz="quarter" idx="21" hasCustomPrompt="1"/>
          </p:nvPr>
        </p:nvSpPr>
        <p:spPr>
          <a:xfrm>
            <a:off x="512763" y="357121"/>
            <a:ext cx="1684338" cy="411480"/>
          </a:xfrm>
          <a:prstGeom prst="rect">
            <a:avLst/>
          </a:prstGeom>
          <a:solidFill>
            <a:srgbClr val="885CD3"/>
          </a:solidFill>
        </p:spPr>
        <p:txBody>
          <a:bodyPr lIns="0" tIns="0" rIns="0" bIns="0" anchor="ctr" anchorCtr="0"/>
          <a:lstStyle>
            <a:lvl1pPr marL="0" indent="0" algn="ctr">
              <a:lnSpc>
                <a:spcPts val="1250"/>
              </a:lnSpc>
              <a:spcAft>
                <a:spcPts val="0"/>
              </a:spcAft>
              <a:buNone/>
              <a:defRPr sz="1200" b="1" cap="all" baseline="0">
                <a:solidFill>
                  <a:schemeClr val="bg1"/>
                </a:solidFill>
              </a:defRPr>
            </a:lvl1pPr>
            <a:lvl3pPr algn="ctr">
              <a:defRPr/>
            </a:lvl3pPr>
          </a:lstStyle>
          <a:p>
            <a:pPr lvl="0"/>
            <a:r>
              <a:rPr lang="en-US" dirty="0" smtClean="0"/>
              <a:t>Section text</a:t>
            </a:r>
            <a:endParaRPr lang="en-US" dirty="0"/>
          </a:p>
        </p:txBody>
      </p:sp>
      <p:sp>
        <p:nvSpPr>
          <p:cNvPr id="22" name="Text Placeholder 16"/>
          <p:cNvSpPr>
            <a:spLocks noGrp="1"/>
          </p:cNvSpPr>
          <p:nvPr>
            <p:ph type="body" sz="quarter" idx="22" hasCustomPrompt="1"/>
          </p:nvPr>
        </p:nvSpPr>
        <p:spPr>
          <a:xfrm>
            <a:off x="2197100" y="356607"/>
            <a:ext cx="7202230" cy="411480"/>
          </a:xfrm>
          <a:prstGeom prst="rect">
            <a:avLst/>
          </a:prstGeom>
          <a:solidFill>
            <a:srgbClr val="002060"/>
          </a:solidFill>
        </p:spPr>
        <p:txBody>
          <a:bodyPr lIns="91440" tIns="0" rIns="0" bIns="0" anchor="ctr" anchorCtr="0"/>
          <a:lstStyle>
            <a:lvl1pPr marL="0" indent="0" algn="l">
              <a:lnSpc>
                <a:spcPts val="1200"/>
              </a:lnSpc>
              <a:spcAft>
                <a:spcPts val="0"/>
              </a:spcAft>
              <a:buNone/>
              <a:defRPr sz="1200" b="1" cap="none" baseline="0">
                <a:solidFill>
                  <a:srgbClr val="DECFF1"/>
                </a:solidFill>
              </a:defRPr>
            </a:lvl1pPr>
            <a:lvl3pPr algn="ctr">
              <a:defRPr/>
            </a:lvl3pPr>
          </a:lstStyle>
          <a:p>
            <a:pPr lvl="0"/>
            <a:r>
              <a:rPr lang="en-US" dirty="0" smtClean="0"/>
              <a:t>This is subhead text: Arial 12</a:t>
            </a:r>
            <a:endParaRPr lang="en-US" dirty="0"/>
          </a:p>
        </p:txBody>
      </p:sp>
    </p:spTree>
    <p:extLst>
      <p:ext uri="{BB962C8B-B14F-4D97-AF65-F5344CB8AC3E}">
        <p14:creationId xmlns:p14="http://schemas.microsoft.com/office/powerpoint/2010/main" val="5550979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16"/>
          <p:cNvSpPr>
            <a:spLocks noGrp="1"/>
          </p:cNvSpPr>
          <p:nvPr>
            <p:ph type="body" sz="quarter" idx="21" hasCustomPrompt="1"/>
          </p:nvPr>
        </p:nvSpPr>
        <p:spPr>
          <a:xfrm>
            <a:off x="512763" y="357121"/>
            <a:ext cx="1684338" cy="411480"/>
          </a:xfrm>
          <a:prstGeom prst="rect">
            <a:avLst/>
          </a:prstGeom>
          <a:solidFill>
            <a:srgbClr val="885CD3"/>
          </a:solidFill>
        </p:spPr>
        <p:txBody>
          <a:bodyPr lIns="0" tIns="0" rIns="0" bIns="0" anchor="ctr" anchorCtr="0"/>
          <a:lstStyle>
            <a:lvl1pPr marL="0" indent="0" algn="ctr">
              <a:lnSpc>
                <a:spcPts val="1250"/>
              </a:lnSpc>
              <a:spcAft>
                <a:spcPts val="0"/>
              </a:spcAft>
              <a:buNone/>
              <a:defRPr sz="1200" b="1" cap="all" baseline="0">
                <a:solidFill>
                  <a:schemeClr val="bg1"/>
                </a:solidFill>
              </a:defRPr>
            </a:lvl1pPr>
            <a:lvl3pPr algn="ctr">
              <a:defRPr/>
            </a:lvl3pPr>
          </a:lstStyle>
          <a:p>
            <a:pPr lvl="0"/>
            <a:r>
              <a:rPr lang="en-US" dirty="0" smtClean="0"/>
              <a:t>Section text</a:t>
            </a:r>
            <a:endParaRPr lang="en-US" dirty="0"/>
          </a:p>
        </p:txBody>
      </p:sp>
      <p:sp>
        <p:nvSpPr>
          <p:cNvPr id="4" name="Text Placeholder 16"/>
          <p:cNvSpPr>
            <a:spLocks noGrp="1"/>
          </p:cNvSpPr>
          <p:nvPr>
            <p:ph type="body" sz="quarter" idx="22" hasCustomPrompt="1"/>
          </p:nvPr>
        </p:nvSpPr>
        <p:spPr>
          <a:xfrm>
            <a:off x="2197100" y="356607"/>
            <a:ext cx="7202230" cy="411480"/>
          </a:xfrm>
          <a:prstGeom prst="rect">
            <a:avLst/>
          </a:prstGeom>
          <a:solidFill>
            <a:srgbClr val="002060"/>
          </a:solidFill>
        </p:spPr>
        <p:txBody>
          <a:bodyPr lIns="91440" tIns="0" rIns="0" bIns="0" anchor="ctr" anchorCtr="0"/>
          <a:lstStyle>
            <a:lvl1pPr marL="0" indent="0" algn="l">
              <a:lnSpc>
                <a:spcPts val="1200"/>
              </a:lnSpc>
              <a:spcAft>
                <a:spcPts val="0"/>
              </a:spcAft>
              <a:buNone/>
              <a:defRPr sz="1200" b="1" cap="none" baseline="0">
                <a:solidFill>
                  <a:srgbClr val="DECFF1"/>
                </a:solidFill>
              </a:defRPr>
            </a:lvl1pPr>
            <a:lvl3pPr algn="ctr">
              <a:defRPr/>
            </a:lvl3pPr>
          </a:lstStyle>
          <a:p>
            <a:pPr lvl="0"/>
            <a:r>
              <a:rPr lang="en-US" dirty="0" smtClean="0"/>
              <a:t>This is subhead text: Arial 12</a:t>
            </a:r>
            <a:endParaRPr lang="en-US" dirty="0"/>
          </a:p>
        </p:txBody>
      </p:sp>
    </p:spTree>
    <p:extLst>
      <p:ext uri="{BB962C8B-B14F-4D97-AF65-F5344CB8AC3E}">
        <p14:creationId xmlns:p14="http://schemas.microsoft.com/office/powerpoint/2010/main" val="13865939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Chapter 5 - CADET BLUE Theme">
    <p:spTree>
      <p:nvGrpSpPr>
        <p:cNvPr id="1" name=""/>
        <p:cNvGrpSpPr/>
        <p:nvPr/>
      </p:nvGrpSpPr>
      <p:grpSpPr>
        <a:xfrm>
          <a:off x="0" y="0"/>
          <a:ext cx="0" cy="0"/>
          <a:chOff x="0" y="0"/>
          <a:chExt cx="0" cy="0"/>
        </a:xfrm>
      </p:grpSpPr>
      <p:sp>
        <p:nvSpPr>
          <p:cNvPr id="27" name="Text Placeholder 26"/>
          <p:cNvSpPr>
            <a:spLocks noGrp="1"/>
          </p:cNvSpPr>
          <p:nvPr>
            <p:ph type="body" sz="quarter" idx="10"/>
          </p:nvPr>
        </p:nvSpPr>
        <p:spPr>
          <a:xfrm>
            <a:off x="614291" y="1078992"/>
            <a:ext cx="2807208" cy="6236208"/>
          </a:xfrm>
          <a:prstGeom prst="rect">
            <a:avLst/>
          </a:prstGeom>
          <a:solidFill>
            <a:srgbClr val="EBE8E5"/>
          </a:solidFill>
        </p:spPr>
        <p:txBody>
          <a:bodyPr lIns="201168" tIns="201168" rIns="201168" bIns="0"/>
          <a:lstStyle>
            <a:lvl1pPr marL="0" indent="0">
              <a:lnSpc>
                <a:spcPts val="1400"/>
              </a:lnSpc>
              <a:spcAft>
                <a:spcPts val="800"/>
              </a:spcAft>
              <a:buNone/>
              <a:defRPr>
                <a:solidFill>
                  <a:srgbClr val="002F70"/>
                </a:solidFill>
              </a:defRPr>
            </a:lvl1pPr>
            <a:lvl2pPr marL="111125" indent="0">
              <a:lnSpc>
                <a:spcPts val="1400"/>
              </a:lnSpc>
              <a:spcAft>
                <a:spcPts val="800"/>
              </a:spcAft>
              <a:buNone/>
              <a:defRPr>
                <a:solidFill>
                  <a:srgbClr val="002F70"/>
                </a:solidFill>
              </a:defRPr>
            </a:lvl2pPr>
          </a:lstStyle>
          <a:p>
            <a:pPr lvl="0"/>
            <a:r>
              <a:rPr lang="en-US" dirty="0" smtClean="0"/>
              <a:t>Edit Master text styles</a:t>
            </a:r>
          </a:p>
          <a:p>
            <a:pPr lvl="1"/>
            <a:r>
              <a:rPr lang="en-US" dirty="0" smtClean="0"/>
              <a:t>Second level</a:t>
            </a:r>
          </a:p>
        </p:txBody>
      </p:sp>
      <p:sp>
        <p:nvSpPr>
          <p:cNvPr id="14" name="Rectangle 13"/>
          <p:cNvSpPr/>
          <p:nvPr userDrawn="1"/>
        </p:nvSpPr>
        <p:spPr>
          <a:xfrm>
            <a:off x="587830" y="556889"/>
            <a:ext cx="2805960" cy="513627"/>
          </a:xfrm>
          <a:prstGeom prst="rect">
            <a:avLst/>
          </a:prstGeom>
          <a:solidFill>
            <a:srgbClr val="62B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flipV="1">
            <a:off x="3393790" y="1059504"/>
            <a:ext cx="6045178" cy="2706"/>
          </a:xfrm>
          <a:prstGeom prst="line">
            <a:avLst/>
          </a:prstGeom>
          <a:ln w="19050">
            <a:solidFill>
              <a:srgbClr val="62B6F3"/>
            </a:solidFill>
          </a:ln>
        </p:spPr>
        <p:style>
          <a:lnRef idx="1">
            <a:schemeClr val="accent1"/>
          </a:lnRef>
          <a:fillRef idx="0">
            <a:schemeClr val="accent1"/>
          </a:fillRef>
          <a:effectRef idx="0">
            <a:schemeClr val="accent1"/>
          </a:effectRef>
          <a:fontRef idx="minor">
            <a:schemeClr val="tx1"/>
          </a:fontRef>
        </p:style>
      </p:cxnSp>
      <p:sp>
        <p:nvSpPr>
          <p:cNvPr id="25" name="Title 24"/>
          <p:cNvSpPr>
            <a:spLocks noGrp="1"/>
          </p:cNvSpPr>
          <p:nvPr>
            <p:ph type="title"/>
          </p:nvPr>
        </p:nvSpPr>
        <p:spPr>
          <a:xfrm>
            <a:off x="586582" y="716046"/>
            <a:ext cx="2807208" cy="274320"/>
          </a:xfrm>
          <a:prstGeom prst="rect">
            <a:avLst/>
          </a:prstGeom>
        </p:spPr>
        <p:txBody>
          <a:bodyPr lIns="0" rIns="0" anchor="ctr" anchorCtr="1"/>
          <a:lstStyle>
            <a:lvl1pPr algn="ctr">
              <a:defRPr sz="1800" cap="all" spc="100" baseline="0">
                <a:solidFill>
                  <a:schemeClr val="tx1"/>
                </a:solidFill>
              </a:defRPr>
            </a:lvl1pPr>
          </a:lstStyle>
          <a:p>
            <a:r>
              <a:rPr lang="en-US" dirty="0" smtClean="0"/>
              <a:t>Click to edit Master title style</a:t>
            </a:r>
            <a:endParaRPr lang="en-US" dirty="0"/>
          </a:p>
        </p:txBody>
      </p:sp>
      <p:sp>
        <p:nvSpPr>
          <p:cNvPr id="29" name="Text Placeholder 28"/>
          <p:cNvSpPr>
            <a:spLocks noGrp="1"/>
          </p:cNvSpPr>
          <p:nvPr>
            <p:ph type="body" sz="quarter" idx="11"/>
          </p:nvPr>
        </p:nvSpPr>
        <p:spPr>
          <a:xfrm>
            <a:off x="3776738" y="1290508"/>
            <a:ext cx="1618488" cy="219456"/>
          </a:xfrm>
          <a:prstGeom prst="rect">
            <a:avLst/>
          </a:prstGeom>
        </p:spPr>
        <p:txBody>
          <a:bodyPr lIns="0" tIns="0" rIns="0" bIns="0" anchor="ctr" anchorCtr="0"/>
          <a:lstStyle>
            <a:lvl1pPr marL="0" indent="0" algn="l">
              <a:buNone/>
              <a:defRPr sz="1400" b="1" kern="1200" cap="all" spc="100" baseline="0">
                <a:solidFill>
                  <a:srgbClr val="002060"/>
                </a:solidFill>
              </a:defRPr>
            </a:lvl1pPr>
          </a:lstStyle>
          <a:p>
            <a:pPr lvl="0"/>
            <a:r>
              <a:rPr lang="en-US" dirty="0" smtClean="0"/>
              <a:t>Edit Master text styles</a:t>
            </a:r>
          </a:p>
        </p:txBody>
      </p:sp>
      <p:sp>
        <p:nvSpPr>
          <p:cNvPr id="31" name="Text Placeholder 30"/>
          <p:cNvSpPr>
            <a:spLocks noGrp="1"/>
          </p:cNvSpPr>
          <p:nvPr>
            <p:ph type="body" sz="quarter" idx="12"/>
          </p:nvPr>
        </p:nvSpPr>
        <p:spPr>
          <a:xfrm>
            <a:off x="3733800" y="1606566"/>
            <a:ext cx="2670048" cy="5221224"/>
          </a:xfrm>
          <a:prstGeom prst="rect">
            <a:avLst/>
          </a:prstGeom>
          <a:noFill/>
        </p:spPr>
        <p:txBody>
          <a:bodyPr lIns="0" tIns="0" rIns="0" bIns="0"/>
          <a:lstStyle>
            <a:lvl1pPr marL="173736" indent="-118872">
              <a:lnSpc>
                <a:spcPts val="1200"/>
              </a:lnSpc>
              <a:spcAft>
                <a:spcPts val="600"/>
              </a:spcAft>
              <a:buSzPct val="100000"/>
              <a:buFont typeface="Arial" panose="020B0604020202020204" pitchFamily="34" charset="0"/>
              <a:buChar char="•"/>
              <a:defRPr sz="1000">
                <a:solidFill>
                  <a:schemeClr val="tx1"/>
                </a:solidFill>
              </a:defRPr>
            </a:lvl1pPr>
            <a:lvl2pPr marL="285750" indent="-117475">
              <a:lnSpc>
                <a:spcPts val="1200"/>
              </a:lnSpc>
              <a:spcAft>
                <a:spcPts val="600"/>
              </a:spcAft>
              <a:buSzPct val="100000"/>
              <a:buFont typeface="Arial" panose="020B0604020202020204" pitchFamily="34" charset="0"/>
              <a:buChar char="•"/>
              <a:defRPr sz="1000">
                <a:solidFill>
                  <a:schemeClr val="tx1"/>
                </a:solidFill>
              </a:defRPr>
            </a:lvl2pPr>
          </a:lstStyle>
          <a:p>
            <a:pPr lvl="0"/>
            <a:r>
              <a:rPr lang="en-US" dirty="0" smtClean="0"/>
              <a:t>Edit Master text styles</a:t>
            </a:r>
          </a:p>
          <a:p>
            <a:pPr lvl="1"/>
            <a:r>
              <a:rPr lang="en-US" dirty="0" smtClean="0"/>
              <a:t>Second level</a:t>
            </a:r>
          </a:p>
        </p:txBody>
      </p:sp>
      <p:sp>
        <p:nvSpPr>
          <p:cNvPr id="32" name="Text Placeholder 30"/>
          <p:cNvSpPr>
            <a:spLocks noGrp="1"/>
          </p:cNvSpPr>
          <p:nvPr>
            <p:ph type="body" sz="quarter" idx="13"/>
          </p:nvPr>
        </p:nvSpPr>
        <p:spPr>
          <a:xfrm>
            <a:off x="6643975" y="1606566"/>
            <a:ext cx="2834640" cy="5221224"/>
          </a:xfrm>
          <a:prstGeom prst="rect">
            <a:avLst/>
          </a:prstGeom>
          <a:noFill/>
        </p:spPr>
        <p:txBody>
          <a:bodyPr lIns="0" tIns="0" rIns="0" bIns="0"/>
          <a:lstStyle>
            <a:lvl1pPr marL="173736" indent="-118872">
              <a:lnSpc>
                <a:spcPts val="1200"/>
              </a:lnSpc>
              <a:spcAft>
                <a:spcPts val="600"/>
              </a:spcAft>
              <a:buSzPct val="100000"/>
              <a:buFont typeface="Arial" panose="020B0604020202020204" pitchFamily="34" charset="0"/>
              <a:buChar char="•"/>
              <a:defRPr sz="1000">
                <a:solidFill>
                  <a:schemeClr val="tx1"/>
                </a:solidFill>
              </a:defRPr>
            </a:lvl1pPr>
            <a:lvl2pPr marL="285750" indent="-117475">
              <a:lnSpc>
                <a:spcPts val="1200"/>
              </a:lnSpc>
              <a:spcAft>
                <a:spcPts val="600"/>
              </a:spcAft>
              <a:buSzPct val="100000"/>
              <a:buFont typeface="Arial" panose="020B0604020202020204" pitchFamily="34" charset="0"/>
              <a:buChar char="•"/>
              <a:defRPr sz="1000">
                <a:solidFill>
                  <a:schemeClr val="tx1"/>
                </a:solidFill>
              </a:defRPr>
            </a:lvl2pPr>
          </a:lstStyle>
          <a:p>
            <a:pPr lvl="0"/>
            <a:r>
              <a:rPr lang="en-US" dirty="0" smtClean="0"/>
              <a:t>Edit Master text styles</a:t>
            </a:r>
          </a:p>
          <a:p>
            <a:pPr lvl="1"/>
            <a:r>
              <a:rPr lang="en-US" dirty="0" smtClean="0"/>
              <a:t>Second level</a:t>
            </a:r>
          </a:p>
        </p:txBody>
      </p:sp>
      <p:sp>
        <p:nvSpPr>
          <p:cNvPr id="2" name="Rectangle 1"/>
          <p:cNvSpPr/>
          <p:nvPr userDrawn="1"/>
        </p:nvSpPr>
        <p:spPr>
          <a:xfrm>
            <a:off x="95250" y="7429500"/>
            <a:ext cx="97155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3"/>
          <p:cNvSpPr>
            <a:spLocks noGrp="1"/>
          </p:cNvSpPr>
          <p:nvPr>
            <p:ph type="body" sz="quarter" idx="14"/>
          </p:nvPr>
        </p:nvSpPr>
        <p:spPr>
          <a:xfrm>
            <a:off x="3771900" y="645455"/>
            <a:ext cx="5660136" cy="365760"/>
          </a:xfrm>
          <a:prstGeom prst="rect">
            <a:avLst/>
          </a:prstGeom>
        </p:spPr>
        <p:txBody>
          <a:bodyPr lIns="0" rIns="0" anchor="ctr" anchorCtr="0"/>
          <a:lstStyle>
            <a:lvl1pPr marL="0" indent="0">
              <a:buNone/>
              <a:defRPr sz="2000" b="1">
                <a:solidFill>
                  <a:srgbClr val="002060"/>
                </a:solidFill>
              </a:defRPr>
            </a:lvl1pPr>
          </a:lstStyle>
          <a:p>
            <a:pPr lvl="0"/>
            <a:r>
              <a:rPr lang="en-US" dirty="0" smtClean="0"/>
              <a:t>Edit Master text styles</a:t>
            </a:r>
          </a:p>
        </p:txBody>
      </p:sp>
    </p:spTree>
    <p:extLst>
      <p:ext uri="{BB962C8B-B14F-4D97-AF65-F5344CB8AC3E}">
        <p14:creationId xmlns:p14="http://schemas.microsoft.com/office/powerpoint/2010/main" val="40532461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 1 SUNFLOWER Horizontal">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5403959" y="4904813"/>
            <a:ext cx="3500011" cy="743793"/>
          </a:xfrm>
          <a:prstGeom prst="rect">
            <a:avLst/>
          </a:prstGeom>
        </p:spPr>
        <p:txBody>
          <a:bodyPr lIns="0" tIns="0" rIns="0" bIns="0">
            <a:spAutoFit/>
          </a:bodyPr>
          <a:lstStyle>
            <a:lvl1pPr>
              <a:lnSpc>
                <a:spcPts val="1300"/>
              </a:lnSpc>
              <a:spcAft>
                <a:spcPts val="600"/>
              </a:spcAft>
              <a:defRPr sz="1000" baseline="0">
                <a:solidFill>
                  <a:schemeClr val="tx1"/>
                </a:solidFill>
              </a:defRPr>
            </a:lvl1pPr>
          </a:lstStyle>
          <a:p>
            <a:pPr lvl="0"/>
            <a:r>
              <a:rPr lang="en-US" dirty="0" smtClean="0"/>
              <a:t>Bulleted figure description</a:t>
            </a:r>
          </a:p>
          <a:p>
            <a:pPr lvl="0"/>
            <a:r>
              <a:rPr lang="en-US" dirty="0" smtClean="0"/>
              <a:t>Arial 10 </a:t>
            </a:r>
            <a:r>
              <a:rPr lang="en-US" dirty="0" err="1" smtClean="0"/>
              <a:t>pt</a:t>
            </a:r>
            <a:r>
              <a:rPr lang="en-US" dirty="0" smtClean="0"/>
              <a:t> </a:t>
            </a:r>
            <a:br>
              <a:rPr lang="en-US" dirty="0" smtClean="0"/>
            </a:br>
            <a:r>
              <a:rPr lang="en-US" dirty="0" smtClean="0"/>
              <a:t>Line Spacing 1 3pt</a:t>
            </a:r>
            <a:br>
              <a:rPr lang="en-US" dirty="0" smtClean="0"/>
            </a:br>
            <a:r>
              <a:rPr lang="en-US" dirty="0" smtClean="0"/>
              <a:t>Space After 6 </a:t>
            </a:r>
            <a:r>
              <a:rPr lang="en-US" dirty="0" err="1" smtClean="0"/>
              <a:t>pt</a:t>
            </a:r>
            <a:endParaRPr lang="en-US" dirty="0" smtClean="0"/>
          </a:p>
        </p:txBody>
      </p:sp>
      <p:sp>
        <p:nvSpPr>
          <p:cNvPr id="17" name="Text Placeholder 16"/>
          <p:cNvSpPr>
            <a:spLocks noGrp="1"/>
          </p:cNvSpPr>
          <p:nvPr>
            <p:ph type="body" sz="quarter" idx="13" hasCustomPrompt="1"/>
          </p:nvPr>
        </p:nvSpPr>
        <p:spPr>
          <a:xfrm>
            <a:off x="544513" y="358059"/>
            <a:ext cx="1684338" cy="411480"/>
          </a:xfrm>
          <a:prstGeom prst="rect">
            <a:avLst/>
          </a:prstGeom>
          <a:solidFill>
            <a:srgbClr val="DEB41E"/>
          </a:solidFill>
          <a:effectLst/>
        </p:spPr>
        <p:txBody>
          <a:bodyPr lIns="0" tIns="0" rIns="0" bIns="0" anchor="ctr" anchorCtr="1"/>
          <a:lstStyle>
            <a:lvl1pPr marL="0" indent="0" algn="ctr">
              <a:lnSpc>
                <a:spcPts val="1250"/>
              </a:lnSpc>
              <a:spcAft>
                <a:spcPts val="0"/>
              </a:spcAft>
              <a:buNone/>
              <a:defRPr sz="1200" b="1" i="0" cap="all" baseline="0">
                <a:solidFill>
                  <a:schemeClr val="tx1"/>
                </a:solidFill>
                <a:latin typeface="+mj-lt"/>
              </a:defRPr>
            </a:lvl1pPr>
            <a:lvl3pPr algn="ctr">
              <a:defRPr/>
            </a:lvl3pPr>
          </a:lstStyle>
          <a:p>
            <a:pPr lvl="0"/>
            <a:r>
              <a:rPr lang="en-US" dirty="0" smtClean="0"/>
              <a:t>Section text</a:t>
            </a:r>
            <a:endParaRPr lang="en-US" dirty="0"/>
          </a:p>
        </p:txBody>
      </p:sp>
      <p:sp>
        <p:nvSpPr>
          <p:cNvPr id="19" name="Text Placeholder 18"/>
          <p:cNvSpPr>
            <a:spLocks noGrp="1"/>
          </p:cNvSpPr>
          <p:nvPr userDrawn="1">
            <p:ph type="body" sz="quarter" idx="14" hasCustomPrompt="1"/>
          </p:nvPr>
        </p:nvSpPr>
        <p:spPr>
          <a:xfrm>
            <a:off x="1254631" y="1039385"/>
            <a:ext cx="7649339" cy="234415"/>
          </a:xfrm>
          <a:prstGeom prst="rect">
            <a:avLst/>
          </a:prstGeom>
        </p:spPr>
        <p:txBody>
          <a:bodyPr lIns="0" tIns="0" rIns="0" bIns="0"/>
          <a:lstStyle>
            <a:lvl1pPr marL="0" indent="0" algn="ctr">
              <a:lnSpc>
                <a:spcPts val="1400"/>
              </a:lnSpc>
              <a:buNone/>
              <a:defRPr b="1">
                <a:solidFill>
                  <a:srgbClr val="002060"/>
                </a:solidFill>
              </a:defRPr>
            </a:lvl1pPr>
          </a:lstStyle>
          <a:p>
            <a:pPr lvl="0"/>
            <a:r>
              <a:rPr lang="en-US" dirty="0" smtClean="0"/>
              <a:t>Figure Title – Arial Bold 11 </a:t>
            </a:r>
            <a:r>
              <a:rPr lang="en-US" dirty="0" err="1" smtClean="0"/>
              <a:t>pt</a:t>
            </a:r>
            <a:r>
              <a:rPr lang="en-US" dirty="0" smtClean="0"/>
              <a:t> (line spacing 14 </a:t>
            </a:r>
            <a:r>
              <a:rPr lang="en-US" dirty="0" err="1" smtClean="0"/>
              <a:t>pt</a:t>
            </a:r>
            <a:r>
              <a:rPr lang="en-US" dirty="0" smtClean="0"/>
              <a:t>)</a:t>
            </a:r>
          </a:p>
        </p:txBody>
      </p:sp>
      <p:sp>
        <p:nvSpPr>
          <p:cNvPr id="14" name="Content Placeholder 5"/>
          <p:cNvSpPr>
            <a:spLocks noGrp="1"/>
          </p:cNvSpPr>
          <p:nvPr userDrawn="1">
            <p:ph sz="quarter" idx="18" hasCustomPrompt="1"/>
          </p:nvPr>
        </p:nvSpPr>
        <p:spPr>
          <a:xfrm>
            <a:off x="1254633" y="1339917"/>
            <a:ext cx="7649338" cy="2926056"/>
          </a:xfrm>
          <a:prstGeom prst="rect">
            <a:avLst/>
          </a:prstGeom>
        </p:spPr>
        <p:txBody>
          <a:bodyPr/>
          <a:lstStyle>
            <a:lvl1pPr marL="0" indent="0">
              <a:buNone/>
              <a:defRPr sz="1000" b="0" i="0" baseline="0">
                <a:solidFill>
                  <a:schemeClr val="tx1"/>
                </a:solidFill>
              </a:defRPr>
            </a:lvl1pPr>
          </a:lstStyle>
          <a:p>
            <a:pPr lvl="0"/>
            <a:r>
              <a:rPr lang="en-US" dirty="0" smtClean="0"/>
              <a:t>Figure or Table Here</a:t>
            </a:r>
          </a:p>
          <a:p>
            <a:pPr lvl="0"/>
            <a:r>
              <a:rPr lang="en-US" dirty="0" smtClean="0"/>
              <a:t>(Chart Arial 8pt axis with 7pt on data labels)</a:t>
            </a:r>
          </a:p>
        </p:txBody>
      </p:sp>
      <p:sp>
        <p:nvSpPr>
          <p:cNvPr id="18" name="Text Placeholder 10"/>
          <p:cNvSpPr>
            <a:spLocks noGrp="1"/>
          </p:cNvSpPr>
          <p:nvPr userDrawn="1">
            <p:ph type="body" sz="quarter" idx="20" hasCustomPrompt="1"/>
          </p:nvPr>
        </p:nvSpPr>
        <p:spPr>
          <a:xfrm>
            <a:off x="1254632" y="4366181"/>
            <a:ext cx="5530290" cy="243896"/>
          </a:xfrm>
          <a:prstGeom prst="rect">
            <a:avLst/>
          </a:prstGeom>
        </p:spPr>
        <p:txBody>
          <a:bodyPr lIns="0" tIns="36576" rIns="0" bIns="0">
            <a:noAutofit/>
          </a:bodyPr>
          <a:lstStyle>
            <a:lvl1pPr marL="0" indent="0">
              <a:lnSpc>
                <a:spcPts val="800"/>
              </a:lnSpc>
              <a:spcAft>
                <a:spcPts val="300"/>
              </a:spcAft>
              <a:buNone/>
              <a:defRPr sz="700" b="0" i="0" baseline="0">
                <a:solidFill>
                  <a:schemeClr val="tx1">
                    <a:lumMod val="50000"/>
                    <a:lumOff val="50000"/>
                  </a:schemeClr>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Source: Arial 7pt w/ 8pt lines spacing and 3pt after</a:t>
            </a:r>
          </a:p>
        </p:txBody>
      </p:sp>
      <p:sp>
        <p:nvSpPr>
          <p:cNvPr id="20" name="Text Placeholder 16"/>
          <p:cNvSpPr>
            <a:spLocks noGrp="1"/>
          </p:cNvSpPr>
          <p:nvPr userDrawn="1">
            <p:ph type="body" sz="quarter" idx="21" hasCustomPrompt="1"/>
          </p:nvPr>
        </p:nvSpPr>
        <p:spPr>
          <a:xfrm>
            <a:off x="2228850" y="358059"/>
            <a:ext cx="7202230" cy="411480"/>
          </a:xfrm>
          <a:prstGeom prst="rect">
            <a:avLst/>
          </a:prstGeom>
          <a:solidFill>
            <a:srgbClr val="002060"/>
          </a:solidFill>
        </p:spPr>
        <p:txBody>
          <a:bodyPr lIns="91440" tIns="0" rIns="0" bIns="0" anchor="ctr" anchorCtr="0"/>
          <a:lstStyle>
            <a:lvl1pPr marL="0" indent="0" algn="l">
              <a:lnSpc>
                <a:spcPts val="1200"/>
              </a:lnSpc>
              <a:spcAft>
                <a:spcPts val="0"/>
              </a:spcAft>
              <a:buNone/>
              <a:defRPr sz="1200" b="1" cap="none" baseline="0">
                <a:solidFill>
                  <a:srgbClr val="FFE06D"/>
                </a:solidFill>
              </a:defRPr>
            </a:lvl1pPr>
            <a:lvl3pPr algn="ctr">
              <a:defRPr/>
            </a:lvl3pPr>
          </a:lstStyle>
          <a:p>
            <a:pPr lvl="0"/>
            <a:r>
              <a:rPr lang="en-US" dirty="0" smtClean="0"/>
              <a:t>This is subhead text: Arial 12 </a:t>
            </a:r>
            <a:r>
              <a:rPr lang="en-US" dirty="0" err="1" smtClean="0"/>
              <a:t>pt</a:t>
            </a:r>
            <a:endParaRPr lang="en-US" dirty="0"/>
          </a:p>
        </p:txBody>
      </p:sp>
      <p:sp>
        <p:nvSpPr>
          <p:cNvPr id="9" name="Text Placeholder 12"/>
          <p:cNvSpPr>
            <a:spLocks noGrp="1"/>
          </p:cNvSpPr>
          <p:nvPr>
            <p:ph type="body" sz="quarter" idx="11" hasCustomPrompt="1"/>
          </p:nvPr>
        </p:nvSpPr>
        <p:spPr>
          <a:xfrm>
            <a:off x="1254632" y="4900905"/>
            <a:ext cx="3385462" cy="1080296"/>
          </a:xfrm>
          <a:prstGeom prst="rect">
            <a:avLst/>
          </a:prstGeom>
          <a:solidFill>
            <a:srgbClr val="E4E1DC"/>
          </a:solidFill>
        </p:spPr>
        <p:txBody>
          <a:bodyPr lIns="182880" tIns="365760" rIns="182880" bIns="228600">
            <a:spAutoFit/>
          </a:bodyPr>
          <a:lstStyle>
            <a:lvl1pPr marL="0" indent="0">
              <a:lnSpc>
                <a:spcPts val="1800"/>
              </a:lnSpc>
              <a:buNone/>
              <a:defRPr lang="en-US" sz="1200" baseline="0" dirty="0" smtClean="0">
                <a:solidFill>
                  <a:srgbClr val="002060"/>
                </a:solidFill>
              </a:defRPr>
            </a:lvl1pPr>
          </a:lstStyle>
          <a:p>
            <a:pPr lvl="0"/>
            <a:r>
              <a:rPr lang="en-US" dirty="0" smtClean="0"/>
              <a:t>This is the callout – highlight information box</a:t>
            </a:r>
            <a:br>
              <a:rPr lang="en-US" dirty="0" smtClean="0"/>
            </a:br>
            <a:r>
              <a:rPr lang="en-US" dirty="0" smtClean="0"/>
              <a:t>Arial 12 </a:t>
            </a:r>
            <a:r>
              <a:rPr lang="en-US" dirty="0" err="1" smtClean="0"/>
              <a:t>pt</a:t>
            </a:r>
            <a:r>
              <a:rPr lang="en-US" dirty="0" smtClean="0"/>
              <a:t>  (Line Spacing 17 </a:t>
            </a:r>
            <a:r>
              <a:rPr lang="en-US" dirty="0" err="1" smtClean="0"/>
              <a:t>pt</a:t>
            </a:r>
            <a:r>
              <a:rPr lang="en-US" dirty="0" smtClean="0"/>
              <a:t>)       </a:t>
            </a:r>
          </a:p>
        </p:txBody>
      </p:sp>
    </p:spTree>
    <p:extLst>
      <p:ext uri="{BB962C8B-B14F-4D97-AF65-F5344CB8AC3E}">
        <p14:creationId xmlns:p14="http://schemas.microsoft.com/office/powerpoint/2010/main" val="32626296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 5 CADET BLUE Horizontal">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1254632" y="4900905"/>
            <a:ext cx="3385462" cy="1061829"/>
          </a:xfrm>
          <a:prstGeom prst="rect">
            <a:avLst/>
          </a:prstGeom>
          <a:solidFill>
            <a:srgbClr val="EBE8E5"/>
          </a:solidFill>
        </p:spPr>
        <p:txBody>
          <a:bodyPr lIns="182880" tIns="365760" rIns="182880" bIns="228600">
            <a:spAutoFit/>
          </a:bodyPr>
          <a:lstStyle>
            <a:lvl1pPr marL="0" indent="0">
              <a:lnSpc>
                <a:spcPts val="1800"/>
              </a:lnSpc>
              <a:buNone/>
              <a:defRPr lang="en-US" sz="1200" baseline="0" dirty="0" smtClean="0">
                <a:solidFill>
                  <a:srgbClr val="002060"/>
                </a:solidFill>
              </a:defRPr>
            </a:lvl1pPr>
          </a:lstStyle>
          <a:p>
            <a:pPr lvl="0"/>
            <a:r>
              <a:rPr lang="en-US" dirty="0" smtClean="0"/>
              <a:t>This is the callout – highlight information box</a:t>
            </a:r>
            <a:br>
              <a:rPr lang="en-US" dirty="0" smtClean="0"/>
            </a:br>
            <a:r>
              <a:rPr lang="en-US" dirty="0" smtClean="0"/>
              <a:t>Arial 12 </a:t>
            </a:r>
            <a:r>
              <a:rPr lang="en-US" dirty="0" err="1" smtClean="0"/>
              <a:t>pt</a:t>
            </a:r>
            <a:r>
              <a:rPr lang="en-US" dirty="0" smtClean="0"/>
              <a:t>  (Line Spacing 17 </a:t>
            </a:r>
            <a:r>
              <a:rPr lang="en-US" dirty="0" err="1" smtClean="0"/>
              <a:t>pt</a:t>
            </a:r>
            <a:r>
              <a:rPr lang="en-US" dirty="0" smtClean="0"/>
              <a:t>)       </a:t>
            </a:r>
          </a:p>
        </p:txBody>
      </p:sp>
      <p:sp>
        <p:nvSpPr>
          <p:cNvPr id="15" name="Text Placeholder 14"/>
          <p:cNvSpPr>
            <a:spLocks noGrp="1"/>
          </p:cNvSpPr>
          <p:nvPr>
            <p:ph type="body" sz="quarter" idx="12" hasCustomPrompt="1"/>
          </p:nvPr>
        </p:nvSpPr>
        <p:spPr>
          <a:xfrm>
            <a:off x="5403959" y="4904813"/>
            <a:ext cx="3500011" cy="743793"/>
          </a:xfrm>
          <a:prstGeom prst="rect">
            <a:avLst/>
          </a:prstGeom>
        </p:spPr>
        <p:txBody>
          <a:bodyPr lIns="0" tIns="0" rIns="0" bIns="0">
            <a:spAutoFit/>
          </a:bodyPr>
          <a:lstStyle>
            <a:lvl1pPr>
              <a:lnSpc>
                <a:spcPts val="1300"/>
              </a:lnSpc>
              <a:spcAft>
                <a:spcPts val="600"/>
              </a:spcAft>
              <a:defRPr sz="1000" baseline="0"/>
            </a:lvl1pPr>
          </a:lstStyle>
          <a:p>
            <a:pPr lvl="0"/>
            <a:r>
              <a:rPr lang="en-US" dirty="0" smtClean="0"/>
              <a:t>Bulleted figure description</a:t>
            </a:r>
          </a:p>
          <a:p>
            <a:pPr lvl="0"/>
            <a:r>
              <a:rPr lang="en-US" dirty="0" smtClean="0"/>
              <a:t>Arial 10 </a:t>
            </a:r>
            <a:r>
              <a:rPr lang="en-US" dirty="0" err="1" smtClean="0"/>
              <a:t>pt</a:t>
            </a:r>
            <a:r>
              <a:rPr lang="en-US" dirty="0" smtClean="0"/>
              <a:t> </a:t>
            </a:r>
            <a:br>
              <a:rPr lang="en-US" dirty="0" smtClean="0"/>
            </a:br>
            <a:r>
              <a:rPr lang="en-US" dirty="0" smtClean="0"/>
              <a:t>Line Spacing 1 3pt</a:t>
            </a:r>
            <a:br>
              <a:rPr lang="en-US" dirty="0" smtClean="0"/>
            </a:br>
            <a:r>
              <a:rPr lang="en-US" dirty="0" smtClean="0"/>
              <a:t>Space After 6 </a:t>
            </a:r>
            <a:r>
              <a:rPr lang="en-US" dirty="0" err="1" smtClean="0"/>
              <a:t>pt</a:t>
            </a:r>
            <a:endParaRPr lang="en-US" dirty="0" smtClean="0"/>
          </a:p>
        </p:txBody>
      </p:sp>
      <p:sp>
        <p:nvSpPr>
          <p:cNvPr id="17" name="Text Placeholder 16"/>
          <p:cNvSpPr>
            <a:spLocks noGrp="1"/>
          </p:cNvSpPr>
          <p:nvPr>
            <p:ph type="body" sz="quarter" idx="13" hasCustomPrompt="1"/>
          </p:nvPr>
        </p:nvSpPr>
        <p:spPr>
          <a:xfrm>
            <a:off x="544513" y="358059"/>
            <a:ext cx="1684338" cy="411480"/>
          </a:xfrm>
          <a:prstGeom prst="rect">
            <a:avLst/>
          </a:prstGeom>
          <a:solidFill>
            <a:srgbClr val="62B6F3"/>
          </a:solidFill>
          <a:effectLst/>
        </p:spPr>
        <p:txBody>
          <a:bodyPr lIns="0" tIns="0" rIns="0" bIns="0" anchor="ctr" anchorCtr="0"/>
          <a:lstStyle>
            <a:lvl1pPr marL="0" indent="0" algn="ctr">
              <a:lnSpc>
                <a:spcPts val="1250"/>
              </a:lnSpc>
              <a:spcAft>
                <a:spcPts val="0"/>
              </a:spcAft>
              <a:buNone/>
              <a:defRPr sz="1200" b="1" i="0" cap="all" baseline="0">
                <a:solidFill>
                  <a:schemeClr val="tx1"/>
                </a:solidFill>
                <a:latin typeface="+mj-lt"/>
              </a:defRPr>
            </a:lvl1pPr>
            <a:lvl3pPr algn="ctr">
              <a:defRPr/>
            </a:lvl3pPr>
          </a:lstStyle>
          <a:p>
            <a:pPr lvl="0"/>
            <a:r>
              <a:rPr lang="en-US" dirty="0" smtClean="0"/>
              <a:t>Section text</a:t>
            </a:r>
            <a:endParaRPr lang="en-US" dirty="0"/>
          </a:p>
        </p:txBody>
      </p:sp>
      <p:sp>
        <p:nvSpPr>
          <p:cNvPr id="19" name="Text Placeholder 18"/>
          <p:cNvSpPr>
            <a:spLocks noGrp="1"/>
          </p:cNvSpPr>
          <p:nvPr userDrawn="1">
            <p:ph type="body" sz="quarter" idx="14" hasCustomPrompt="1"/>
          </p:nvPr>
        </p:nvSpPr>
        <p:spPr>
          <a:xfrm>
            <a:off x="1254631" y="1039385"/>
            <a:ext cx="7649339" cy="234415"/>
          </a:xfrm>
          <a:prstGeom prst="rect">
            <a:avLst/>
          </a:prstGeom>
        </p:spPr>
        <p:txBody>
          <a:bodyPr lIns="0" tIns="0" rIns="0" bIns="0"/>
          <a:lstStyle>
            <a:lvl1pPr marL="0" indent="0" algn="ctr">
              <a:lnSpc>
                <a:spcPts val="1400"/>
              </a:lnSpc>
              <a:buNone/>
              <a:defRPr b="1">
                <a:solidFill>
                  <a:srgbClr val="002060"/>
                </a:solidFill>
              </a:defRPr>
            </a:lvl1pPr>
          </a:lstStyle>
          <a:p>
            <a:pPr lvl="0"/>
            <a:r>
              <a:rPr lang="en-US" dirty="0" smtClean="0"/>
              <a:t>Figure Title – Arial Bold 11 </a:t>
            </a:r>
            <a:r>
              <a:rPr lang="en-US" dirty="0" err="1" smtClean="0"/>
              <a:t>pt</a:t>
            </a:r>
            <a:r>
              <a:rPr lang="en-US" dirty="0" smtClean="0"/>
              <a:t> (line spacing 14 </a:t>
            </a:r>
            <a:r>
              <a:rPr lang="en-US" dirty="0" err="1" smtClean="0"/>
              <a:t>pt</a:t>
            </a:r>
            <a:r>
              <a:rPr lang="en-US" dirty="0" smtClean="0"/>
              <a:t>)</a:t>
            </a:r>
          </a:p>
        </p:txBody>
      </p:sp>
      <p:sp>
        <p:nvSpPr>
          <p:cNvPr id="14" name="Content Placeholder 5"/>
          <p:cNvSpPr>
            <a:spLocks noGrp="1"/>
          </p:cNvSpPr>
          <p:nvPr userDrawn="1">
            <p:ph sz="quarter" idx="18" hasCustomPrompt="1"/>
          </p:nvPr>
        </p:nvSpPr>
        <p:spPr>
          <a:xfrm>
            <a:off x="1254633" y="1339917"/>
            <a:ext cx="7649338" cy="2926056"/>
          </a:xfrm>
          <a:prstGeom prst="rect">
            <a:avLst/>
          </a:prstGeom>
        </p:spPr>
        <p:txBody>
          <a:bodyPr/>
          <a:lstStyle>
            <a:lvl1pPr marL="0" indent="0">
              <a:buNone/>
              <a:defRPr sz="1000" b="0" i="0" baseline="0">
                <a:solidFill>
                  <a:schemeClr val="tx1"/>
                </a:solidFill>
              </a:defRPr>
            </a:lvl1pPr>
          </a:lstStyle>
          <a:p>
            <a:pPr lvl="0"/>
            <a:r>
              <a:rPr lang="en-US" dirty="0" smtClean="0"/>
              <a:t>Figure or Table Here</a:t>
            </a:r>
          </a:p>
          <a:p>
            <a:pPr lvl="0"/>
            <a:r>
              <a:rPr lang="en-US" dirty="0" smtClean="0"/>
              <a:t>(Chart Arial 8pt axis with 7pt on data labels)</a:t>
            </a:r>
          </a:p>
        </p:txBody>
      </p:sp>
      <p:sp>
        <p:nvSpPr>
          <p:cNvPr id="18" name="Text Placeholder 10"/>
          <p:cNvSpPr>
            <a:spLocks noGrp="1"/>
          </p:cNvSpPr>
          <p:nvPr userDrawn="1">
            <p:ph type="body" sz="quarter" idx="20" hasCustomPrompt="1"/>
          </p:nvPr>
        </p:nvSpPr>
        <p:spPr>
          <a:xfrm>
            <a:off x="1254632" y="4366181"/>
            <a:ext cx="5530290" cy="243896"/>
          </a:xfrm>
          <a:prstGeom prst="rect">
            <a:avLst/>
          </a:prstGeom>
        </p:spPr>
        <p:txBody>
          <a:bodyPr lIns="0" tIns="36576" rIns="0" bIns="0">
            <a:noAutofit/>
          </a:bodyPr>
          <a:lstStyle>
            <a:lvl1pPr marL="0" indent="0">
              <a:lnSpc>
                <a:spcPts val="800"/>
              </a:lnSpc>
              <a:spcAft>
                <a:spcPts val="300"/>
              </a:spcAft>
              <a:buNone/>
              <a:defRPr sz="700" b="0" i="0" baseline="0">
                <a:solidFill>
                  <a:schemeClr val="tx1">
                    <a:lumMod val="50000"/>
                    <a:lumOff val="50000"/>
                  </a:schemeClr>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Source: Arial 7pt w/ 8pt lines spacing and 3pt after</a:t>
            </a:r>
          </a:p>
        </p:txBody>
      </p:sp>
      <p:sp>
        <p:nvSpPr>
          <p:cNvPr id="20" name="Text Placeholder 16"/>
          <p:cNvSpPr>
            <a:spLocks noGrp="1"/>
          </p:cNvSpPr>
          <p:nvPr userDrawn="1">
            <p:ph type="body" sz="quarter" idx="21" hasCustomPrompt="1"/>
          </p:nvPr>
        </p:nvSpPr>
        <p:spPr>
          <a:xfrm>
            <a:off x="2228850" y="358059"/>
            <a:ext cx="7202230" cy="411480"/>
          </a:xfrm>
          <a:prstGeom prst="rect">
            <a:avLst/>
          </a:prstGeom>
          <a:solidFill>
            <a:srgbClr val="002060"/>
          </a:solidFill>
        </p:spPr>
        <p:txBody>
          <a:bodyPr lIns="91440" tIns="0" rIns="0" bIns="0" anchor="ctr" anchorCtr="0"/>
          <a:lstStyle>
            <a:lvl1pPr marL="0" indent="0" algn="l">
              <a:lnSpc>
                <a:spcPts val="1200"/>
              </a:lnSpc>
              <a:spcAft>
                <a:spcPts val="0"/>
              </a:spcAft>
              <a:buNone/>
              <a:defRPr sz="1200" b="1" cap="none" baseline="0">
                <a:solidFill>
                  <a:srgbClr val="B1DAF9"/>
                </a:solidFill>
              </a:defRPr>
            </a:lvl1pPr>
            <a:lvl3pPr algn="ctr">
              <a:defRPr/>
            </a:lvl3pPr>
          </a:lstStyle>
          <a:p>
            <a:pPr lvl="0"/>
            <a:r>
              <a:rPr lang="en-US" dirty="0" smtClean="0"/>
              <a:t>This is subhead text: Arial 12 </a:t>
            </a:r>
            <a:r>
              <a:rPr lang="en-US" dirty="0" err="1" smtClean="0"/>
              <a:t>pt</a:t>
            </a:r>
            <a:endParaRPr lang="en-US" dirty="0"/>
          </a:p>
        </p:txBody>
      </p:sp>
    </p:spTree>
    <p:extLst>
      <p:ext uri="{BB962C8B-B14F-4D97-AF65-F5344CB8AC3E}">
        <p14:creationId xmlns:p14="http://schemas.microsoft.com/office/powerpoint/2010/main" val="23999539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16"/>
          <p:cNvSpPr>
            <a:spLocks noGrp="1"/>
          </p:cNvSpPr>
          <p:nvPr>
            <p:ph type="body" sz="quarter" idx="21" hasCustomPrompt="1"/>
          </p:nvPr>
        </p:nvSpPr>
        <p:spPr>
          <a:xfrm>
            <a:off x="512763" y="357121"/>
            <a:ext cx="1684338" cy="411480"/>
          </a:xfrm>
          <a:prstGeom prst="rect">
            <a:avLst/>
          </a:prstGeom>
          <a:solidFill>
            <a:srgbClr val="885CD3"/>
          </a:solidFill>
        </p:spPr>
        <p:txBody>
          <a:bodyPr lIns="0" tIns="0" rIns="0" bIns="0" anchor="ctr" anchorCtr="0"/>
          <a:lstStyle>
            <a:lvl1pPr marL="0" indent="0" algn="ctr">
              <a:lnSpc>
                <a:spcPts val="1250"/>
              </a:lnSpc>
              <a:spcAft>
                <a:spcPts val="0"/>
              </a:spcAft>
              <a:buNone/>
              <a:defRPr sz="1200" b="1" cap="all" baseline="0">
                <a:solidFill>
                  <a:schemeClr val="bg1"/>
                </a:solidFill>
              </a:defRPr>
            </a:lvl1pPr>
            <a:lvl3pPr algn="ctr">
              <a:defRPr/>
            </a:lvl3pPr>
          </a:lstStyle>
          <a:p>
            <a:pPr lvl="0"/>
            <a:r>
              <a:rPr lang="en-US" dirty="0" smtClean="0"/>
              <a:t>Section text</a:t>
            </a:r>
            <a:endParaRPr lang="en-US" dirty="0"/>
          </a:p>
        </p:txBody>
      </p:sp>
      <p:sp>
        <p:nvSpPr>
          <p:cNvPr id="4" name="Text Placeholder 16"/>
          <p:cNvSpPr>
            <a:spLocks noGrp="1"/>
          </p:cNvSpPr>
          <p:nvPr>
            <p:ph type="body" sz="quarter" idx="22" hasCustomPrompt="1"/>
          </p:nvPr>
        </p:nvSpPr>
        <p:spPr>
          <a:xfrm>
            <a:off x="2197100" y="356607"/>
            <a:ext cx="7202230" cy="411480"/>
          </a:xfrm>
          <a:prstGeom prst="rect">
            <a:avLst/>
          </a:prstGeom>
          <a:solidFill>
            <a:srgbClr val="002060"/>
          </a:solidFill>
        </p:spPr>
        <p:txBody>
          <a:bodyPr lIns="91440" tIns="0" rIns="0" bIns="0" anchor="ctr" anchorCtr="0"/>
          <a:lstStyle>
            <a:lvl1pPr marL="0" indent="0" algn="l">
              <a:lnSpc>
                <a:spcPts val="1200"/>
              </a:lnSpc>
              <a:spcAft>
                <a:spcPts val="0"/>
              </a:spcAft>
              <a:buNone/>
              <a:defRPr sz="1200" b="1" cap="none" baseline="0">
                <a:solidFill>
                  <a:srgbClr val="DECFF1"/>
                </a:solidFill>
              </a:defRPr>
            </a:lvl1pPr>
            <a:lvl3pPr algn="ctr">
              <a:defRPr/>
            </a:lvl3pPr>
          </a:lstStyle>
          <a:p>
            <a:pPr lvl="0"/>
            <a:r>
              <a:rPr lang="en-US" dirty="0" smtClean="0"/>
              <a:t>This is subhead text: Arial 12</a:t>
            </a:r>
            <a:endParaRPr lang="en-US" dirty="0"/>
          </a:p>
        </p:txBody>
      </p:sp>
    </p:spTree>
    <p:extLst>
      <p:ext uri="{BB962C8B-B14F-4D97-AF65-F5344CB8AC3E}">
        <p14:creationId xmlns:p14="http://schemas.microsoft.com/office/powerpoint/2010/main" val="7545958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Footer Page - NO EXHIB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2390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 2 - SUNFLOWER Vertical">
    <p:spTree>
      <p:nvGrpSpPr>
        <p:cNvPr id="1" name=""/>
        <p:cNvGrpSpPr/>
        <p:nvPr/>
      </p:nvGrpSpPr>
      <p:grpSpPr>
        <a:xfrm>
          <a:off x="0" y="0"/>
          <a:ext cx="0" cy="0"/>
          <a:chOff x="0" y="0"/>
          <a:chExt cx="0" cy="0"/>
        </a:xfrm>
      </p:grpSpPr>
      <p:sp>
        <p:nvSpPr>
          <p:cNvPr id="23" name="Text Placeholder 12"/>
          <p:cNvSpPr>
            <a:spLocks noGrp="1"/>
          </p:cNvSpPr>
          <p:nvPr>
            <p:ph type="body" sz="quarter" idx="11" hasCustomPrompt="1"/>
          </p:nvPr>
        </p:nvSpPr>
        <p:spPr>
          <a:xfrm>
            <a:off x="544512" y="1304164"/>
            <a:ext cx="2853372" cy="1356782"/>
          </a:xfrm>
          <a:prstGeom prst="rect">
            <a:avLst/>
          </a:prstGeom>
          <a:solidFill>
            <a:srgbClr val="E4E1DC"/>
          </a:solidFill>
        </p:spPr>
        <p:txBody>
          <a:bodyPr lIns="182880" tIns="365760" rIns="182880" bIns="228600">
            <a:spAutoFit/>
          </a:bodyPr>
          <a:lstStyle>
            <a:lvl1pPr marL="0" indent="0">
              <a:lnSpc>
                <a:spcPts val="1700"/>
              </a:lnSpc>
              <a:buNone/>
              <a:defRPr lang="en-US" dirty="0" smtClean="0">
                <a:solidFill>
                  <a:srgbClr val="002060"/>
                </a:solidFill>
              </a:defRPr>
            </a:lvl1pPr>
          </a:lstStyle>
          <a:p>
            <a:pPr lvl="0"/>
            <a:r>
              <a:rPr lang="en-US" dirty="0" smtClean="0"/>
              <a:t>This is the callout – highlight information box</a:t>
            </a:r>
          </a:p>
          <a:p>
            <a:pPr lvl="0"/>
            <a:r>
              <a:rPr lang="en-US" dirty="0" smtClean="0"/>
              <a:t>Arial 12.5 </a:t>
            </a:r>
            <a:r>
              <a:rPr lang="en-US" dirty="0" err="1" smtClean="0"/>
              <a:t>pt</a:t>
            </a:r>
            <a:r>
              <a:rPr lang="en-US" dirty="0" smtClean="0"/>
              <a:t>  (Line Spacing 17 </a:t>
            </a:r>
            <a:r>
              <a:rPr lang="en-US" dirty="0" err="1" smtClean="0"/>
              <a:t>pt</a:t>
            </a:r>
            <a:r>
              <a:rPr lang="en-US" dirty="0" smtClean="0"/>
              <a:t>) </a:t>
            </a:r>
          </a:p>
        </p:txBody>
      </p:sp>
      <p:sp>
        <p:nvSpPr>
          <p:cNvPr id="15" name="Text Placeholder 14"/>
          <p:cNvSpPr>
            <a:spLocks noGrp="1"/>
          </p:cNvSpPr>
          <p:nvPr>
            <p:ph type="body" sz="quarter" idx="12" hasCustomPrompt="1"/>
          </p:nvPr>
        </p:nvSpPr>
        <p:spPr>
          <a:xfrm>
            <a:off x="544512" y="3195571"/>
            <a:ext cx="2853372" cy="743793"/>
          </a:xfrm>
          <a:prstGeom prst="rect">
            <a:avLst/>
          </a:prstGeom>
        </p:spPr>
        <p:txBody>
          <a:bodyPr lIns="0" tIns="0" rIns="0" bIns="0">
            <a:spAutoFit/>
          </a:bodyPr>
          <a:lstStyle>
            <a:lvl1pPr>
              <a:lnSpc>
                <a:spcPts val="1300"/>
              </a:lnSpc>
              <a:spcAft>
                <a:spcPts val="600"/>
              </a:spcAft>
              <a:defRPr sz="1000" baseline="0">
                <a:solidFill>
                  <a:schemeClr val="tx1"/>
                </a:solidFill>
              </a:defRPr>
            </a:lvl1pPr>
          </a:lstStyle>
          <a:p>
            <a:pPr lvl="0"/>
            <a:r>
              <a:rPr lang="en-US" dirty="0" smtClean="0"/>
              <a:t>Bulleted figure description</a:t>
            </a:r>
          </a:p>
          <a:p>
            <a:pPr lvl="0"/>
            <a:r>
              <a:rPr lang="en-US" dirty="0" smtClean="0"/>
              <a:t>Arial 10 </a:t>
            </a:r>
            <a:r>
              <a:rPr lang="en-US" dirty="0" err="1" smtClean="0"/>
              <a:t>pt</a:t>
            </a:r>
            <a:r>
              <a:rPr lang="en-US" dirty="0" smtClean="0"/>
              <a:t> </a:t>
            </a:r>
            <a:br>
              <a:rPr lang="en-US" dirty="0" smtClean="0"/>
            </a:br>
            <a:r>
              <a:rPr lang="en-US" dirty="0" smtClean="0"/>
              <a:t>Line Spacing 1 3pt</a:t>
            </a:r>
            <a:br>
              <a:rPr lang="en-US" dirty="0" smtClean="0"/>
            </a:br>
            <a:r>
              <a:rPr lang="en-US" dirty="0" smtClean="0"/>
              <a:t>Space After 6 </a:t>
            </a:r>
            <a:r>
              <a:rPr lang="en-US" dirty="0" err="1" smtClean="0"/>
              <a:t>pt</a:t>
            </a:r>
            <a:endParaRPr lang="en-US" dirty="0" smtClean="0"/>
          </a:p>
        </p:txBody>
      </p:sp>
      <p:sp>
        <p:nvSpPr>
          <p:cNvPr id="19" name="Text Placeholder 18"/>
          <p:cNvSpPr>
            <a:spLocks noGrp="1"/>
          </p:cNvSpPr>
          <p:nvPr>
            <p:ph type="body" sz="quarter" idx="14" hasCustomPrompt="1"/>
          </p:nvPr>
        </p:nvSpPr>
        <p:spPr>
          <a:xfrm>
            <a:off x="3900791" y="1042416"/>
            <a:ext cx="5539149" cy="274449"/>
          </a:xfrm>
          <a:prstGeom prst="rect">
            <a:avLst/>
          </a:prstGeom>
        </p:spPr>
        <p:txBody>
          <a:bodyPr lIns="0" tIns="0" rIns="0" bIns="0"/>
          <a:lstStyle>
            <a:lvl1pPr marL="0" indent="0" algn="ctr">
              <a:lnSpc>
                <a:spcPts val="1400"/>
              </a:lnSpc>
              <a:buNone/>
              <a:defRPr b="1">
                <a:solidFill>
                  <a:srgbClr val="002060"/>
                </a:solidFill>
              </a:defRPr>
            </a:lvl1pPr>
          </a:lstStyle>
          <a:p>
            <a:pPr lvl="0"/>
            <a:r>
              <a:rPr lang="en-US" dirty="0" smtClean="0"/>
              <a:t>Figure Title – Arial Bold 11 </a:t>
            </a:r>
            <a:r>
              <a:rPr lang="en-US" dirty="0" err="1" smtClean="0"/>
              <a:t>pt</a:t>
            </a:r>
            <a:r>
              <a:rPr lang="en-US" dirty="0" smtClean="0"/>
              <a:t> (line spacing 14 </a:t>
            </a:r>
            <a:r>
              <a:rPr lang="en-US" dirty="0" err="1" smtClean="0"/>
              <a:t>pt</a:t>
            </a:r>
            <a:r>
              <a:rPr lang="en-US" dirty="0" smtClean="0"/>
              <a:t>)</a:t>
            </a:r>
          </a:p>
        </p:txBody>
      </p:sp>
      <p:sp>
        <p:nvSpPr>
          <p:cNvPr id="14" name="Content Placeholder 5"/>
          <p:cNvSpPr>
            <a:spLocks noGrp="1"/>
          </p:cNvSpPr>
          <p:nvPr>
            <p:ph sz="quarter" idx="18" hasCustomPrompt="1"/>
          </p:nvPr>
        </p:nvSpPr>
        <p:spPr>
          <a:xfrm>
            <a:off x="3900790" y="1376129"/>
            <a:ext cx="5530290" cy="5459237"/>
          </a:xfrm>
          <a:prstGeom prst="rect">
            <a:avLst/>
          </a:prstGeom>
        </p:spPr>
        <p:txBody>
          <a:bodyPr/>
          <a:lstStyle>
            <a:lvl1pPr marL="0" indent="0">
              <a:buNone/>
              <a:defRPr sz="1000" b="0" i="0" baseline="0">
                <a:solidFill>
                  <a:schemeClr val="tx1"/>
                </a:solidFill>
              </a:defRPr>
            </a:lvl1pPr>
          </a:lstStyle>
          <a:p>
            <a:pPr lvl="0"/>
            <a:r>
              <a:rPr lang="en-US" dirty="0" smtClean="0"/>
              <a:t>Figure or Table Here</a:t>
            </a:r>
          </a:p>
          <a:p>
            <a:pPr lvl="0"/>
            <a:r>
              <a:rPr lang="en-US" dirty="0" smtClean="0"/>
              <a:t>(Chart Arial 8pt axis with 7pt on data labels)</a:t>
            </a:r>
          </a:p>
        </p:txBody>
      </p:sp>
      <p:sp>
        <p:nvSpPr>
          <p:cNvPr id="18" name="Text Placeholder 10"/>
          <p:cNvSpPr>
            <a:spLocks noGrp="1"/>
          </p:cNvSpPr>
          <p:nvPr>
            <p:ph type="body" sz="quarter" idx="20" hasCustomPrompt="1"/>
          </p:nvPr>
        </p:nvSpPr>
        <p:spPr>
          <a:xfrm>
            <a:off x="3900790" y="6926337"/>
            <a:ext cx="5530290" cy="243896"/>
          </a:xfrm>
          <a:prstGeom prst="rect">
            <a:avLst/>
          </a:prstGeom>
        </p:spPr>
        <p:txBody>
          <a:bodyPr lIns="0" tIns="36576" rIns="0" bIns="0">
            <a:noAutofit/>
          </a:bodyPr>
          <a:lstStyle>
            <a:lvl1pPr marL="0" indent="0">
              <a:lnSpc>
                <a:spcPts val="800"/>
              </a:lnSpc>
              <a:spcAft>
                <a:spcPts val="300"/>
              </a:spcAft>
              <a:buNone/>
              <a:defRPr sz="700" b="0" i="0" baseline="0">
                <a:solidFill>
                  <a:schemeClr val="tx1">
                    <a:lumMod val="50000"/>
                    <a:lumOff val="50000"/>
                  </a:schemeClr>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Source: Arial 7pt w/ 8pt lines spacing and 3pt after</a:t>
            </a:r>
          </a:p>
        </p:txBody>
      </p:sp>
      <p:sp>
        <p:nvSpPr>
          <p:cNvPr id="21" name="Text Placeholder 16"/>
          <p:cNvSpPr>
            <a:spLocks noGrp="1"/>
          </p:cNvSpPr>
          <p:nvPr>
            <p:ph type="body" sz="quarter" idx="21" hasCustomPrompt="1"/>
          </p:nvPr>
        </p:nvSpPr>
        <p:spPr>
          <a:xfrm>
            <a:off x="544513" y="358059"/>
            <a:ext cx="1684338" cy="411480"/>
          </a:xfrm>
          <a:prstGeom prst="rect">
            <a:avLst/>
          </a:prstGeom>
          <a:solidFill>
            <a:srgbClr val="DEB41E"/>
          </a:solidFill>
        </p:spPr>
        <p:txBody>
          <a:bodyPr lIns="0" tIns="0" rIns="0" bIns="0" anchor="ctr" anchorCtr="1"/>
          <a:lstStyle>
            <a:lvl1pPr marL="0" indent="0" algn="ctr">
              <a:lnSpc>
                <a:spcPts val="1250"/>
              </a:lnSpc>
              <a:spcAft>
                <a:spcPts val="0"/>
              </a:spcAft>
              <a:buNone/>
              <a:defRPr sz="1200" b="1" cap="all" baseline="0">
                <a:solidFill>
                  <a:schemeClr val="tx1"/>
                </a:solidFill>
              </a:defRPr>
            </a:lvl1pPr>
            <a:lvl3pPr algn="ctr">
              <a:defRPr/>
            </a:lvl3pPr>
          </a:lstStyle>
          <a:p>
            <a:pPr lvl="0"/>
            <a:r>
              <a:rPr lang="en-US" dirty="0" smtClean="0"/>
              <a:t>Section text</a:t>
            </a:r>
            <a:endParaRPr lang="en-US" dirty="0"/>
          </a:p>
        </p:txBody>
      </p:sp>
      <p:sp>
        <p:nvSpPr>
          <p:cNvPr id="22" name="Text Placeholder 16"/>
          <p:cNvSpPr>
            <a:spLocks noGrp="1"/>
          </p:cNvSpPr>
          <p:nvPr>
            <p:ph type="body" sz="quarter" idx="22" hasCustomPrompt="1"/>
          </p:nvPr>
        </p:nvSpPr>
        <p:spPr>
          <a:xfrm>
            <a:off x="2228850" y="357545"/>
            <a:ext cx="7202230" cy="411480"/>
          </a:xfrm>
          <a:prstGeom prst="rect">
            <a:avLst/>
          </a:prstGeom>
          <a:solidFill>
            <a:srgbClr val="002060"/>
          </a:solidFill>
        </p:spPr>
        <p:txBody>
          <a:bodyPr lIns="91440" tIns="0" rIns="0" bIns="0" anchor="ctr" anchorCtr="0"/>
          <a:lstStyle>
            <a:lvl1pPr marL="0" indent="0" algn="l">
              <a:lnSpc>
                <a:spcPts val="1200"/>
              </a:lnSpc>
              <a:spcAft>
                <a:spcPts val="0"/>
              </a:spcAft>
              <a:buNone/>
              <a:defRPr sz="1200" b="1" cap="none" baseline="0">
                <a:solidFill>
                  <a:srgbClr val="FFE06D"/>
                </a:solidFill>
              </a:defRPr>
            </a:lvl1pPr>
            <a:lvl3pPr algn="ctr">
              <a:defRPr/>
            </a:lvl3pPr>
          </a:lstStyle>
          <a:p>
            <a:pPr lvl="0"/>
            <a:r>
              <a:rPr lang="en-US" dirty="0" smtClean="0"/>
              <a:t>This is subhead text: Arial 12 </a:t>
            </a:r>
            <a:r>
              <a:rPr lang="en-US" dirty="0" err="1" smtClean="0"/>
              <a:t>pt</a:t>
            </a:r>
            <a:endParaRPr lang="en-US" dirty="0"/>
          </a:p>
        </p:txBody>
      </p:sp>
    </p:spTree>
    <p:extLst>
      <p:ext uri="{BB962C8B-B14F-4D97-AF65-F5344CB8AC3E}">
        <p14:creationId xmlns:p14="http://schemas.microsoft.com/office/powerpoint/2010/main" val="19397795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16"/>
          <p:cNvSpPr>
            <a:spLocks noGrp="1"/>
          </p:cNvSpPr>
          <p:nvPr>
            <p:ph type="body" sz="quarter" idx="13" hasCustomPrompt="1"/>
          </p:nvPr>
        </p:nvSpPr>
        <p:spPr>
          <a:xfrm>
            <a:off x="544513" y="358059"/>
            <a:ext cx="1684338" cy="411480"/>
          </a:xfrm>
          <a:prstGeom prst="rect">
            <a:avLst/>
          </a:prstGeom>
          <a:solidFill>
            <a:srgbClr val="DEB41E"/>
          </a:solidFill>
          <a:effectLst/>
        </p:spPr>
        <p:txBody>
          <a:bodyPr lIns="0" tIns="0" rIns="0" bIns="0" anchor="ctr" anchorCtr="1"/>
          <a:lstStyle>
            <a:lvl1pPr marL="0" indent="0" algn="ctr">
              <a:lnSpc>
                <a:spcPts val="1250"/>
              </a:lnSpc>
              <a:spcAft>
                <a:spcPts val="0"/>
              </a:spcAft>
              <a:buNone/>
              <a:defRPr sz="1200" b="1" i="0" cap="all" baseline="0">
                <a:solidFill>
                  <a:schemeClr val="tx1"/>
                </a:solidFill>
                <a:latin typeface="+mj-lt"/>
              </a:defRPr>
            </a:lvl1pPr>
            <a:lvl3pPr algn="ctr">
              <a:defRPr/>
            </a:lvl3pPr>
          </a:lstStyle>
          <a:p>
            <a:pPr lvl="0"/>
            <a:r>
              <a:rPr lang="en-US" dirty="0" smtClean="0"/>
              <a:t>Section text</a:t>
            </a:r>
            <a:endParaRPr lang="en-US" dirty="0"/>
          </a:p>
        </p:txBody>
      </p:sp>
      <p:sp>
        <p:nvSpPr>
          <p:cNvPr id="4" name="Text Placeholder 16"/>
          <p:cNvSpPr>
            <a:spLocks noGrp="1"/>
          </p:cNvSpPr>
          <p:nvPr>
            <p:ph type="body" sz="quarter" idx="21" hasCustomPrompt="1"/>
          </p:nvPr>
        </p:nvSpPr>
        <p:spPr>
          <a:xfrm>
            <a:off x="2228850" y="358059"/>
            <a:ext cx="7202230" cy="411480"/>
          </a:xfrm>
          <a:prstGeom prst="rect">
            <a:avLst/>
          </a:prstGeom>
          <a:solidFill>
            <a:srgbClr val="002060"/>
          </a:solidFill>
        </p:spPr>
        <p:txBody>
          <a:bodyPr lIns="91440" tIns="0" rIns="0" bIns="0" anchor="ctr" anchorCtr="0"/>
          <a:lstStyle>
            <a:lvl1pPr marL="0" indent="0" algn="l">
              <a:lnSpc>
                <a:spcPts val="1200"/>
              </a:lnSpc>
              <a:spcAft>
                <a:spcPts val="0"/>
              </a:spcAft>
              <a:buNone/>
              <a:defRPr sz="1200" b="1" cap="none" baseline="0">
                <a:solidFill>
                  <a:srgbClr val="FFE06D"/>
                </a:solidFill>
              </a:defRPr>
            </a:lvl1pPr>
            <a:lvl3pPr algn="ctr">
              <a:defRPr/>
            </a:lvl3pPr>
          </a:lstStyle>
          <a:p>
            <a:pPr lvl="0"/>
            <a:r>
              <a:rPr lang="en-US" dirty="0" smtClean="0"/>
              <a:t>This is subhead text: Arial 12 </a:t>
            </a:r>
            <a:r>
              <a:rPr lang="en-US" dirty="0" err="1" smtClean="0"/>
              <a:t>pt</a:t>
            </a:r>
            <a:endParaRPr lang="en-US" dirty="0"/>
          </a:p>
        </p:txBody>
      </p:sp>
    </p:spTree>
    <p:extLst>
      <p:ext uri="{BB962C8B-B14F-4D97-AF65-F5344CB8AC3E}">
        <p14:creationId xmlns:p14="http://schemas.microsoft.com/office/powerpoint/2010/main" val="25655930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LAYOUT-w/footer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9612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PALETTE CHEAT SHEET">
    <p:spTree>
      <p:nvGrpSpPr>
        <p:cNvPr id="1" name=""/>
        <p:cNvGrpSpPr/>
        <p:nvPr/>
      </p:nvGrpSpPr>
      <p:grpSpPr>
        <a:xfrm>
          <a:off x="0" y="0"/>
          <a:ext cx="0" cy="0"/>
          <a:chOff x="0" y="0"/>
          <a:chExt cx="0" cy="0"/>
        </a:xfrm>
      </p:grpSpPr>
      <p:grpSp>
        <p:nvGrpSpPr>
          <p:cNvPr id="19" name="Group 18"/>
          <p:cNvGrpSpPr/>
          <p:nvPr userDrawn="1"/>
        </p:nvGrpSpPr>
        <p:grpSpPr>
          <a:xfrm>
            <a:off x="304390" y="203124"/>
            <a:ext cx="9449619" cy="5432007"/>
            <a:chOff x="304390" y="1170196"/>
            <a:chExt cx="9449619" cy="5432007"/>
          </a:xfrm>
        </p:grpSpPr>
        <p:pic>
          <p:nvPicPr>
            <p:cNvPr id="18" name="Picture 17"/>
            <p:cNvPicPr>
              <a:picLocks noChangeAspect="1"/>
            </p:cNvPicPr>
            <p:nvPr userDrawn="1"/>
          </p:nvPicPr>
          <p:blipFill>
            <a:blip r:embed="rId2"/>
            <a:stretch>
              <a:fillRect/>
            </a:stretch>
          </p:blipFill>
          <p:spPr>
            <a:xfrm>
              <a:off x="304390" y="1170196"/>
              <a:ext cx="9449619" cy="5432007"/>
            </a:xfrm>
            <a:prstGeom prst="rect">
              <a:avLst/>
            </a:prstGeom>
          </p:spPr>
        </p:pic>
        <p:sp>
          <p:nvSpPr>
            <p:cNvPr id="17" name="TextBox 16"/>
            <p:cNvSpPr txBox="1"/>
            <p:nvPr userDrawn="1"/>
          </p:nvSpPr>
          <p:spPr>
            <a:xfrm>
              <a:off x="3084723" y="1622173"/>
              <a:ext cx="1608463" cy="922724"/>
            </a:xfrm>
            <a:prstGeom prst="rect">
              <a:avLst/>
            </a:prstGeom>
            <a:solidFill>
              <a:schemeClr val="bg1"/>
            </a:solidFill>
          </p:spPr>
          <p:txBody>
            <a:bodyPr wrap="square" rtlCol="0">
              <a:spAutoFit/>
            </a:bodyPr>
            <a:lstStyle/>
            <a:p>
              <a:r>
                <a:rPr lang="en-US" dirty="0" smtClean="0"/>
                <a:t>Don’t use these two for chart colors</a:t>
              </a:r>
              <a:endParaRPr lang="en-US" dirty="0"/>
            </a:p>
          </p:txBody>
        </p:sp>
      </p:grpSp>
      <p:grpSp>
        <p:nvGrpSpPr>
          <p:cNvPr id="5" name="Group 4"/>
          <p:cNvGrpSpPr/>
          <p:nvPr userDrawn="1"/>
        </p:nvGrpSpPr>
        <p:grpSpPr>
          <a:xfrm>
            <a:off x="828918" y="6748504"/>
            <a:ext cx="1234441" cy="307009"/>
            <a:chOff x="-1363439" y="4809533"/>
            <a:chExt cx="1234441" cy="307009"/>
          </a:xfrm>
        </p:grpSpPr>
        <p:sp>
          <p:nvSpPr>
            <p:cNvPr id="6" name="Rectangle 5"/>
            <p:cNvSpPr/>
            <p:nvPr userDrawn="1"/>
          </p:nvSpPr>
          <p:spPr>
            <a:xfrm>
              <a:off x="-1363439" y="4809533"/>
              <a:ext cx="1234441" cy="8738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TextBox 6"/>
            <p:cNvSpPr txBox="1"/>
            <p:nvPr userDrawn="1"/>
          </p:nvSpPr>
          <p:spPr>
            <a:xfrm>
              <a:off x="-1363439" y="4897086"/>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cxnSp>
        <p:nvCxnSpPr>
          <p:cNvPr id="3" name="Straight Arrow Connector 2"/>
          <p:cNvCxnSpPr/>
          <p:nvPr userDrawn="1"/>
        </p:nvCxnSpPr>
        <p:spPr>
          <a:xfrm flipH="1">
            <a:off x="2721166" y="903382"/>
            <a:ext cx="363557" cy="0"/>
          </a:xfrm>
          <a:prstGeom prst="straightConnector1">
            <a:avLst/>
          </a:prstGeom>
          <a:ln>
            <a:tailEnd type="triangle"/>
          </a:ln>
          <a:effectLst/>
        </p:spPr>
        <p:style>
          <a:lnRef idx="3">
            <a:schemeClr val="accent4"/>
          </a:lnRef>
          <a:fillRef idx="0">
            <a:schemeClr val="accent4"/>
          </a:fillRef>
          <a:effectRef idx="2">
            <a:schemeClr val="accent4"/>
          </a:effectRef>
          <a:fontRef idx="minor">
            <a:schemeClr val="tx1"/>
          </a:fontRef>
        </p:style>
      </p:cxnSp>
      <p:grpSp>
        <p:nvGrpSpPr>
          <p:cNvPr id="10" name="Group 9"/>
          <p:cNvGrpSpPr/>
          <p:nvPr userDrawn="1"/>
        </p:nvGrpSpPr>
        <p:grpSpPr>
          <a:xfrm>
            <a:off x="2567747" y="6748504"/>
            <a:ext cx="1234441" cy="307009"/>
            <a:chOff x="-1363439" y="4809533"/>
            <a:chExt cx="1234441" cy="307009"/>
          </a:xfrm>
        </p:grpSpPr>
        <p:sp>
          <p:nvSpPr>
            <p:cNvPr id="11" name="Rectangle 10"/>
            <p:cNvSpPr/>
            <p:nvPr userDrawn="1"/>
          </p:nvSpPr>
          <p:spPr>
            <a:xfrm>
              <a:off x="-1363439" y="4809533"/>
              <a:ext cx="1234441" cy="873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1363439" y="4897086"/>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grpSp>
        <p:nvGrpSpPr>
          <p:cNvPr id="13" name="Group 12"/>
          <p:cNvGrpSpPr/>
          <p:nvPr userDrawn="1"/>
        </p:nvGrpSpPr>
        <p:grpSpPr>
          <a:xfrm>
            <a:off x="4284542" y="6748504"/>
            <a:ext cx="1234441" cy="307009"/>
            <a:chOff x="-1363439" y="4809533"/>
            <a:chExt cx="1234441" cy="307009"/>
          </a:xfrm>
        </p:grpSpPr>
        <p:sp>
          <p:nvSpPr>
            <p:cNvPr id="14" name="Rectangle 13"/>
            <p:cNvSpPr/>
            <p:nvPr userDrawn="1"/>
          </p:nvSpPr>
          <p:spPr>
            <a:xfrm>
              <a:off x="-1363439" y="4809533"/>
              <a:ext cx="1234441" cy="8738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 name="TextBox 14"/>
            <p:cNvSpPr txBox="1"/>
            <p:nvPr userDrawn="1"/>
          </p:nvSpPr>
          <p:spPr>
            <a:xfrm>
              <a:off x="-1363439" y="4897086"/>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grpSp>
        <p:nvGrpSpPr>
          <p:cNvPr id="16" name="Group 15"/>
          <p:cNvGrpSpPr/>
          <p:nvPr userDrawn="1"/>
        </p:nvGrpSpPr>
        <p:grpSpPr>
          <a:xfrm>
            <a:off x="6023371" y="6748504"/>
            <a:ext cx="1234441" cy="307009"/>
            <a:chOff x="-1363439" y="4809533"/>
            <a:chExt cx="1234441" cy="307009"/>
          </a:xfrm>
        </p:grpSpPr>
        <p:sp>
          <p:nvSpPr>
            <p:cNvPr id="20" name="Rectangle 19"/>
            <p:cNvSpPr/>
            <p:nvPr userDrawn="1"/>
          </p:nvSpPr>
          <p:spPr>
            <a:xfrm>
              <a:off x="-1363439" y="4809533"/>
              <a:ext cx="1234441" cy="87387"/>
            </a:xfrm>
            <a:prstGeom prst="rect">
              <a:avLst/>
            </a:prstGeom>
            <a:solidFill>
              <a:srgbClr val="7F55D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TextBox 20"/>
            <p:cNvSpPr txBox="1"/>
            <p:nvPr userDrawn="1"/>
          </p:nvSpPr>
          <p:spPr>
            <a:xfrm>
              <a:off x="-1363439" y="4897086"/>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grpSp>
        <p:nvGrpSpPr>
          <p:cNvPr id="22" name="Group 21"/>
          <p:cNvGrpSpPr/>
          <p:nvPr userDrawn="1"/>
        </p:nvGrpSpPr>
        <p:grpSpPr>
          <a:xfrm>
            <a:off x="7783953" y="6748504"/>
            <a:ext cx="1234441" cy="307009"/>
            <a:chOff x="-1363439" y="4809533"/>
            <a:chExt cx="1234441" cy="307009"/>
          </a:xfrm>
        </p:grpSpPr>
        <p:sp>
          <p:nvSpPr>
            <p:cNvPr id="23" name="Rectangle 22"/>
            <p:cNvSpPr/>
            <p:nvPr userDrawn="1"/>
          </p:nvSpPr>
          <p:spPr>
            <a:xfrm>
              <a:off x="-1363439" y="4809533"/>
              <a:ext cx="1234441" cy="8738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4" name="TextBox 23"/>
            <p:cNvSpPr txBox="1"/>
            <p:nvPr userDrawn="1"/>
          </p:nvSpPr>
          <p:spPr>
            <a:xfrm>
              <a:off x="-1363439" y="4897086"/>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25" name="Text Placeholder 16"/>
          <p:cNvSpPr>
            <a:spLocks noGrp="1"/>
          </p:cNvSpPr>
          <p:nvPr>
            <p:ph type="body" sz="quarter" idx="13" hasCustomPrompt="1"/>
          </p:nvPr>
        </p:nvSpPr>
        <p:spPr>
          <a:xfrm>
            <a:off x="5798422" y="4522435"/>
            <a:ext cx="1684338" cy="280919"/>
          </a:xfrm>
          <a:prstGeom prst="rect">
            <a:avLst/>
          </a:prstGeom>
          <a:solidFill>
            <a:schemeClr val="accent2"/>
          </a:solidFill>
          <a:effectLst/>
        </p:spPr>
        <p:txBody>
          <a:bodyPr lIns="0" tIns="0" rIns="0" bIns="0" anchor="ctr" anchorCtr="0"/>
          <a:lstStyle>
            <a:lvl1pPr marL="0" indent="0" algn="ctr">
              <a:lnSpc>
                <a:spcPts val="1250"/>
              </a:lnSpc>
              <a:spcAft>
                <a:spcPts val="0"/>
              </a:spcAft>
              <a:buNone/>
              <a:defRPr sz="1200" b="1" i="0" cap="all" baseline="0">
                <a:solidFill>
                  <a:schemeClr val="bg1"/>
                </a:solidFill>
                <a:latin typeface="+mj-lt"/>
              </a:defRPr>
            </a:lvl1pPr>
            <a:lvl3pPr algn="ctr">
              <a:defRPr/>
            </a:lvl3pPr>
          </a:lstStyle>
          <a:p>
            <a:pPr lvl="0"/>
            <a:r>
              <a:rPr lang="en-US" dirty="0" smtClean="0"/>
              <a:t>Chapter 1</a:t>
            </a:r>
            <a:endParaRPr lang="en-US" dirty="0"/>
          </a:p>
        </p:txBody>
      </p:sp>
      <p:sp>
        <p:nvSpPr>
          <p:cNvPr id="26" name="Text Placeholder 16"/>
          <p:cNvSpPr>
            <a:spLocks noGrp="1"/>
          </p:cNvSpPr>
          <p:nvPr>
            <p:ph type="body" sz="quarter" idx="14" hasCustomPrompt="1"/>
          </p:nvPr>
        </p:nvSpPr>
        <p:spPr>
          <a:xfrm>
            <a:off x="5798422" y="4911870"/>
            <a:ext cx="1684338" cy="280919"/>
          </a:xfrm>
          <a:prstGeom prst="rect">
            <a:avLst/>
          </a:prstGeom>
          <a:solidFill>
            <a:schemeClr val="accent3"/>
          </a:solidFill>
          <a:effectLst/>
        </p:spPr>
        <p:txBody>
          <a:bodyPr lIns="0" tIns="0" rIns="0" bIns="0" anchor="ctr" anchorCtr="0"/>
          <a:lstStyle>
            <a:lvl1pPr marL="0" indent="0" algn="ctr">
              <a:lnSpc>
                <a:spcPts val="1250"/>
              </a:lnSpc>
              <a:spcAft>
                <a:spcPts val="0"/>
              </a:spcAft>
              <a:buNone/>
              <a:defRPr sz="1200" b="1" i="0" cap="all" baseline="0">
                <a:solidFill>
                  <a:schemeClr val="bg1"/>
                </a:solidFill>
                <a:latin typeface="+mj-lt"/>
              </a:defRPr>
            </a:lvl1pPr>
            <a:lvl3pPr algn="ctr">
              <a:defRPr/>
            </a:lvl3pPr>
          </a:lstStyle>
          <a:p>
            <a:pPr lvl="0"/>
            <a:r>
              <a:rPr lang="en-US" dirty="0" smtClean="0"/>
              <a:t>Chapter 2</a:t>
            </a:r>
            <a:endParaRPr lang="en-US" dirty="0"/>
          </a:p>
        </p:txBody>
      </p:sp>
      <p:sp>
        <p:nvSpPr>
          <p:cNvPr id="27" name="Text Placeholder 16"/>
          <p:cNvSpPr>
            <a:spLocks noGrp="1"/>
          </p:cNvSpPr>
          <p:nvPr>
            <p:ph type="body" sz="quarter" idx="15" hasCustomPrompt="1"/>
          </p:nvPr>
        </p:nvSpPr>
        <p:spPr>
          <a:xfrm>
            <a:off x="5798422" y="5320137"/>
            <a:ext cx="1684338" cy="280919"/>
          </a:xfrm>
          <a:prstGeom prst="rect">
            <a:avLst/>
          </a:prstGeom>
          <a:solidFill>
            <a:schemeClr val="accent4"/>
          </a:solidFill>
          <a:effectLst/>
        </p:spPr>
        <p:txBody>
          <a:bodyPr lIns="0" tIns="0" rIns="0" bIns="0" anchor="ctr" anchorCtr="0"/>
          <a:lstStyle>
            <a:lvl1pPr marL="0" indent="0" algn="ctr">
              <a:lnSpc>
                <a:spcPts val="1250"/>
              </a:lnSpc>
              <a:spcAft>
                <a:spcPts val="0"/>
              </a:spcAft>
              <a:buNone/>
              <a:defRPr sz="1200" b="1" i="0" cap="all" baseline="0">
                <a:solidFill>
                  <a:schemeClr val="tx1"/>
                </a:solidFill>
                <a:latin typeface="+mj-lt"/>
              </a:defRPr>
            </a:lvl1pPr>
            <a:lvl3pPr algn="ctr">
              <a:defRPr/>
            </a:lvl3pPr>
          </a:lstStyle>
          <a:p>
            <a:pPr lvl="0"/>
            <a:r>
              <a:rPr lang="en-US" dirty="0" smtClean="0"/>
              <a:t>Chapter 3</a:t>
            </a:r>
            <a:endParaRPr lang="en-US" dirty="0"/>
          </a:p>
        </p:txBody>
      </p:sp>
      <p:sp>
        <p:nvSpPr>
          <p:cNvPr id="29" name="Text Placeholder 16"/>
          <p:cNvSpPr>
            <a:spLocks noGrp="1"/>
          </p:cNvSpPr>
          <p:nvPr>
            <p:ph type="body" sz="quarter" idx="16" hasCustomPrompt="1"/>
          </p:nvPr>
        </p:nvSpPr>
        <p:spPr>
          <a:xfrm>
            <a:off x="5798422" y="5721182"/>
            <a:ext cx="1684338" cy="280919"/>
          </a:xfrm>
          <a:prstGeom prst="rect">
            <a:avLst/>
          </a:prstGeom>
          <a:solidFill>
            <a:srgbClr val="7F55D3"/>
          </a:solidFill>
          <a:effectLst/>
        </p:spPr>
        <p:txBody>
          <a:bodyPr lIns="0" tIns="0" rIns="0" bIns="0" anchor="ctr" anchorCtr="0"/>
          <a:lstStyle>
            <a:lvl1pPr marL="0" indent="0" algn="ctr">
              <a:lnSpc>
                <a:spcPts val="1250"/>
              </a:lnSpc>
              <a:spcAft>
                <a:spcPts val="0"/>
              </a:spcAft>
              <a:buNone/>
              <a:defRPr sz="1200" b="1" i="0" cap="all" baseline="0">
                <a:solidFill>
                  <a:schemeClr val="bg1"/>
                </a:solidFill>
                <a:latin typeface="+mj-lt"/>
              </a:defRPr>
            </a:lvl1pPr>
            <a:lvl3pPr algn="ctr">
              <a:defRPr/>
            </a:lvl3pPr>
          </a:lstStyle>
          <a:p>
            <a:pPr lvl="0"/>
            <a:r>
              <a:rPr lang="en-US" dirty="0" smtClean="0"/>
              <a:t>Chapter 4</a:t>
            </a:r>
            <a:endParaRPr lang="en-US" dirty="0"/>
          </a:p>
        </p:txBody>
      </p:sp>
      <p:sp>
        <p:nvSpPr>
          <p:cNvPr id="30" name="Text Placeholder 16"/>
          <p:cNvSpPr>
            <a:spLocks noGrp="1"/>
          </p:cNvSpPr>
          <p:nvPr>
            <p:ph type="body" sz="quarter" idx="17" hasCustomPrompt="1"/>
          </p:nvPr>
        </p:nvSpPr>
        <p:spPr>
          <a:xfrm>
            <a:off x="5798422" y="6105738"/>
            <a:ext cx="1684338" cy="280919"/>
          </a:xfrm>
          <a:prstGeom prst="rect">
            <a:avLst/>
          </a:prstGeom>
          <a:solidFill>
            <a:schemeClr val="accent6"/>
          </a:solidFill>
          <a:effectLst/>
        </p:spPr>
        <p:txBody>
          <a:bodyPr lIns="0" tIns="0" rIns="0" bIns="0" anchor="ctr" anchorCtr="0"/>
          <a:lstStyle>
            <a:lvl1pPr marL="0" indent="0" algn="ctr">
              <a:lnSpc>
                <a:spcPts val="1250"/>
              </a:lnSpc>
              <a:spcAft>
                <a:spcPts val="0"/>
              </a:spcAft>
              <a:buNone/>
              <a:defRPr sz="1200" b="1" i="0" cap="all" baseline="0">
                <a:solidFill>
                  <a:schemeClr val="tx1"/>
                </a:solidFill>
                <a:latin typeface="+mj-lt"/>
              </a:defRPr>
            </a:lvl1pPr>
            <a:lvl3pPr algn="ctr">
              <a:defRPr/>
            </a:lvl3pPr>
          </a:lstStyle>
          <a:p>
            <a:pPr lvl="0"/>
            <a:r>
              <a:rPr lang="en-US" dirty="0" smtClean="0"/>
              <a:t>Chapter 5</a:t>
            </a:r>
            <a:endParaRPr lang="en-US" dirty="0"/>
          </a:p>
        </p:txBody>
      </p:sp>
    </p:spTree>
    <p:extLst>
      <p:ext uri="{BB962C8B-B14F-4D97-AF65-F5344CB8AC3E}">
        <p14:creationId xmlns:p14="http://schemas.microsoft.com/office/powerpoint/2010/main" val="32692000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2 Page SHAMROCK">
    <p:spTree>
      <p:nvGrpSpPr>
        <p:cNvPr id="1" name=""/>
        <p:cNvGrpSpPr/>
        <p:nvPr/>
      </p:nvGrpSpPr>
      <p:grpSpPr>
        <a:xfrm>
          <a:off x="0" y="0"/>
          <a:ext cx="0" cy="0"/>
          <a:chOff x="0" y="0"/>
          <a:chExt cx="0" cy="0"/>
        </a:xfrm>
      </p:grpSpPr>
      <p:sp>
        <p:nvSpPr>
          <p:cNvPr id="27" name="Text Placeholder 26"/>
          <p:cNvSpPr>
            <a:spLocks noGrp="1"/>
          </p:cNvSpPr>
          <p:nvPr>
            <p:ph type="body" sz="quarter" idx="10"/>
          </p:nvPr>
        </p:nvSpPr>
        <p:spPr>
          <a:xfrm>
            <a:off x="586582" y="1066800"/>
            <a:ext cx="2807208" cy="6236208"/>
          </a:xfrm>
          <a:prstGeom prst="rect">
            <a:avLst/>
          </a:prstGeom>
          <a:solidFill>
            <a:srgbClr val="EBE8E5"/>
          </a:solidFill>
        </p:spPr>
        <p:txBody>
          <a:bodyPr lIns="201168" tIns="201168" rIns="201168" bIns="0"/>
          <a:lstStyle>
            <a:lvl1pPr marL="0" indent="0">
              <a:lnSpc>
                <a:spcPts val="1400"/>
              </a:lnSpc>
              <a:spcAft>
                <a:spcPts val="800"/>
              </a:spcAft>
              <a:buNone/>
              <a:defRPr>
                <a:solidFill>
                  <a:srgbClr val="002F70"/>
                </a:solidFill>
              </a:defRPr>
            </a:lvl1pPr>
            <a:lvl2pPr marL="111125" indent="0">
              <a:lnSpc>
                <a:spcPts val="1400"/>
              </a:lnSpc>
              <a:spcAft>
                <a:spcPts val="800"/>
              </a:spcAft>
              <a:buNone/>
              <a:defRPr>
                <a:solidFill>
                  <a:srgbClr val="002F70"/>
                </a:solidFill>
              </a:defRPr>
            </a:lvl2pPr>
          </a:lstStyle>
          <a:p>
            <a:pPr lvl="0"/>
            <a:r>
              <a:rPr lang="en-US" dirty="0" smtClean="0"/>
              <a:t>Edit Master text styles</a:t>
            </a:r>
          </a:p>
          <a:p>
            <a:pPr lvl="1"/>
            <a:r>
              <a:rPr lang="en-US" dirty="0" smtClean="0"/>
              <a:t>Second level</a:t>
            </a:r>
          </a:p>
        </p:txBody>
      </p:sp>
      <p:sp>
        <p:nvSpPr>
          <p:cNvPr id="14" name="Rectangle 13"/>
          <p:cNvSpPr/>
          <p:nvPr userDrawn="1"/>
        </p:nvSpPr>
        <p:spPr>
          <a:xfrm>
            <a:off x="587830" y="556889"/>
            <a:ext cx="2805960" cy="513627"/>
          </a:xfrm>
          <a:prstGeom prst="rect">
            <a:avLst/>
          </a:prstGeom>
          <a:solidFill>
            <a:srgbClr val="007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B4E"/>
              </a:solidFill>
            </a:endParaRPr>
          </a:p>
        </p:txBody>
      </p:sp>
      <p:cxnSp>
        <p:nvCxnSpPr>
          <p:cNvPr id="17" name="Straight Connector 16"/>
          <p:cNvCxnSpPr/>
          <p:nvPr userDrawn="1"/>
        </p:nvCxnSpPr>
        <p:spPr>
          <a:xfrm flipV="1">
            <a:off x="3393790" y="1059504"/>
            <a:ext cx="6045178" cy="2706"/>
          </a:xfrm>
          <a:prstGeom prst="line">
            <a:avLst/>
          </a:prstGeom>
          <a:ln w="19050">
            <a:solidFill>
              <a:srgbClr val="007B4E"/>
            </a:solidFill>
          </a:ln>
        </p:spPr>
        <p:style>
          <a:lnRef idx="1">
            <a:schemeClr val="accent1"/>
          </a:lnRef>
          <a:fillRef idx="0">
            <a:schemeClr val="accent1"/>
          </a:fillRef>
          <a:effectRef idx="0">
            <a:schemeClr val="accent1"/>
          </a:effectRef>
          <a:fontRef idx="minor">
            <a:schemeClr val="tx1"/>
          </a:fontRef>
        </p:style>
      </p:cxnSp>
      <p:sp>
        <p:nvSpPr>
          <p:cNvPr id="25" name="Title 24"/>
          <p:cNvSpPr>
            <a:spLocks noGrp="1"/>
          </p:cNvSpPr>
          <p:nvPr>
            <p:ph type="title"/>
          </p:nvPr>
        </p:nvSpPr>
        <p:spPr>
          <a:xfrm>
            <a:off x="586582" y="716046"/>
            <a:ext cx="2807208" cy="274320"/>
          </a:xfrm>
          <a:prstGeom prst="rect">
            <a:avLst/>
          </a:prstGeom>
        </p:spPr>
        <p:txBody>
          <a:bodyPr lIns="0" rIns="0" anchor="ctr" anchorCtr="1"/>
          <a:lstStyle>
            <a:lvl1pPr algn="ctr">
              <a:defRPr sz="1800" cap="all" spc="100" baseline="0">
                <a:solidFill>
                  <a:schemeClr val="bg1"/>
                </a:solidFill>
              </a:defRPr>
            </a:lvl1pPr>
          </a:lstStyle>
          <a:p>
            <a:r>
              <a:rPr lang="en-US" dirty="0" smtClean="0"/>
              <a:t>Click to edit Master title style</a:t>
            </a:r>
            <a:endParaRPr lang="en-US" dirty="0"/>
          </a:p>
        </p:txBody>
      </p:sp>
      <p:sp>
        <p:nvSpPr>
          <p:cNvPr id="29" name="Text Placeholder 28"/>
          <p:cNvSpPr>
            <a:spLocks noGrp="1"/>
          </p:cNvSpPr>
          <p:nvPr>
            <p:ph type="body" sz="quarter" idx="11"/>
          </p:nvPr>
        </p:nvSpPr>
        <p:spPr>
          <a:xfrm>
            <a:off x="3776738" y="1290508"/>
            <a:ext cx="1618488" cy="219456"/>
          </a:xfrm>
          <a:prstGeom prst="rect">
            <a:avLst/>
          </a:prstGeom>
        </p:spPr>
        <p:txBody>
          <a:bodyPr lIns="0" tIns="0" rIns="0" bIns="0" anchor="ctr" anchorCtr="0"/>
          <a:lstStyle>
            <a:lvl1pPr marL="0" indent="0" algn="l">
              <a:buNone/>
              <a:defRPr sz="1400" b="1" kern="1200" cap="all" spc="100" baseline="0">
                <a:solidFill>
                  <a:srgbClr val="002060"/>
                </a:solidFill>
              </a:defRPr>
            </a:lvl1pPr>
          </a:lstStyle>
          <a:p>
            <a:pPr lvl="0"/>
            <a:r>
              <a:rPr lang="en-US" dirty="0" smtClean="0"/>
              <a:t>Edit Master text styles</a:t>
            </a:r>
          </a:p>
        </p:txBody>
      </p:sp>
      <p:sp>
        <p:nvSpPr>
          <p:cNvPr id="31" name="Text Placeholder 30"/>
          <p:cNvSpPr>
            <a:spLocks noGrp="1"/>
          </p:cNvSpPr>
          <p:nvPr>
            <p:ph type="body" sz="quarter" idx="12"/>
          </p:nvPr>
        </p:nvSpPr>
        <p:spPr>
          <a:xfrm>
            <a:off x="3733800" y="1606566"/>
            <a:ext cx="2670048" cy="5221224"/>
          </a:xfrm>
          <a:prstGeom prst="rect">
            <a:avLst/>
          </a:prstGeom>
          <a:noFill/>
        </p:spPr>
        <p:txBody>
          <a:bodyPr lIns="0" tIns="0" rIns="0" bIns="0"/>
          <a:lstStyle>
            <a:lvl1pPr marL="173736" indent="-118872">
              <a:lnSpc>
                <a:spcPts val="1200"/>
              </a:lnSpc>
              <a:spcAft>
                <a:spcPts val="600"/>
              </a:spcAft>
              <a:buSzPct val="100000"/>
              <a:buFont typeface="Arial" panose="020B0604020202020204" pitchFamily="34" charset="0"/>
              <a:buChar char="•"/>
              <a:defRPr sz="1000">
                <a:solidFill>
                  <a:schemeClr val="tx1"/>
                </a:solidFill>
              </a:defRPr>
            </a:lvl1pPr>
            <a:lvl2pPr marL="285750" indent="-117475">
              <a:lnSpc>
                <a:spcPts val="1200"/>
              </a:lnSpc>
              <a:spcAft>
                <a:spcPts val="600"/>
              </a:spcAft>
              <a:buSzPct val="100000"/>
              <a:buFont typeface="Arial" panose="020B0604020202020204" pitchFamily="34" charset="0"/>
              <a:buChar char="•"/>
              <a:defRPr sz="1000">
                <a:solidFill>
                  <a:schemeClr val="tx1"/>
                </a:solidFill>
              </a:defRPr>
            </a:lvl2pPr>
          </a:lstStyle>
          <a:p>
            <a:pPr lvl="0"/>
            <a:r>
              <a:rPr lang="en-US" dirty="0" smtClean="0"/>
              <a:t>Edit Master text styles</a:t>
            </a:r>
          </a:p>
          <a:p>
            <a:pPr lvl="1"/>
            <a:r>
              <a:rPr lang="en-US" dirty="0" smtClean="0"/>
              <a:t>Second level</a:t>
            </a:r>
          </a:p>
        </p:txBody>
      </p:sp>
      <p:sp>
        <p:nvSpPr>
          <p:cNvPr id="32" name="Text Placeholder 30"/>
          <p:cNvSpPr>
            <a:spLocks noGrp="1"/>
          </p:cNvSpPr>
          <p:nvPr>
            <p:ph type="body" sz="quarter" idx="13"/>
          </p:nvPr>
        </p:nvSpPr>
        <p:spPr>
          <a:xfrm>
            <a:off x="6643975" y="1606566"/>
            <a:ext cx="2834640" cy="5221224"/>
          </a:xfrm>
          <a:prstGeom prst="rect">
            <a:avLst/>
          </a:prstGeom>
          <a:noFill/>
        </p:spPr>
        <p:txBody>
          <a:bodyPr lIns="0" tIns="0" rIns="0" bIns="0"/>
          <a:lstStyle>
            <a:lvl1pPr marL="173736" indent="-118872">
              <a:lnSpc>
                <a:spcPts val="1200"/>
              </a:lnSpc>
              <a:spcAft>
                <a:spcPts val="600"/>
              </a:spcAft>
              <a:buSzPct val="100000"/>
              <a:buFont typeface="Arial" panose="020B0604020202020204" pitchFamily="34" charset="0"/>
              <a:buChar char="•"/>
              <a:defRPr sz="1000">
                <a:solidFill>
                  <a:schemeClr val="tx1"/>
                </a:solidFill>
              </a:defRPr>
            </a:lvl1pPr>
            <a:lvl2pPr marL="285750" indent="-117475">
              <a:lnSpc>
                <a:spcPts val="1200"/>
              </a:lnSpc>
              <a:spcAft>
                <a:spcPts val="600"/>
              </a:spcAft>
              <a:buSzPct val="100000"/>
              <a:buFont typeface="Arial" panose="020B0604020202020204" pitchFamily="34" charset="0"/>
              <a:buChar char="•"/>
              <a:defRPr sz="1000">
                <a:solidFill>
                  <a:schemeClr val="tx1"/>
                </a:solidFill>
              </a:defRPr>
            </a:lvl2pPr>
          </a:lstStyle>
          <a:p>
            <a:pPr lvl="0"/>
            <a:r>
              <a:rPr lang="en-US" dirty="0" smtClean="0"/>
              <a:t>Edit Master text styles</a:t>
            </a:r>
          </a:p>
          <a:p>
            <a:pPr lvl="1"/>
            <a:r>
              <a:rPr lang="en-US" dirty="0" smtClean="0"/>
              <a:t>Second level</a:t>
            </a:r>
          </a:p>
        </p:txBody>
      </p:sp>
      <p:sp>
        <p:nvSpPr>
          <p:cNvPr id="36" name="Text Placeholder 14"/>
          <p:cNvSpPr txBox="1">
            <a:spLocks/>
          </p:cNvSpPr>
          <p:nvPr userDrawn="1"/>
        </p:nvSpPr>
        <p:spPr>
          <a:xfrm>
            <a:off x="411018" y="7467735"/>
            <a:ext cx="746753" cy="196976"/>
          </a:xfrm>
          <a:prstGeom prst="rect">
            <a:avLst/>
          </a:prstGeom>
        </p:spPr>
        <p:txBody>
          <a:bodyPr lIns="0" tIns="0" rIns="0" bIns="0"/>
          <a:lstStyle>
            <a:lvl1pPr marL="117475" indent="-117475">
              <a:lnSpc>
                <a:spcPts val="1300"/>
              </a:lnSpc>
              <a:spcAft>
                <a:spcPts val="600"/>
              </a:spcAft>
              <a:buSzPct val="120000"/>
              <a:buFont typeface="Arial" panose="020B0604020202020204" pitchFamily="34" charset="0"/>
              <a:buChar char="•"/>
              <a:defRPr sz="1000" baseline="0">
                <a:latin typeface="+mn-lt"/>
                <a:ea typeface="+mn-ea"/>
                <a:cs typeface="+mn-cs"/>
              </a:defRPr>
            </a:lvl1pPr>
            <a:lvl2pPr marL="228600" indent="-117475">
              <a:spcAft>
                <a:spcPts val="600"/>
              </a:spcAft>
              <a:buSzPct val="120000"/>
              <a:buFont typeface="Arial" panose="020B0604020202020204" pitchFamily="34" charset="0"/>
              <a:buChar char="•"/>
              <a:defRPr sz="1100">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sz="700" kern="0" dirty="0" smtClean="0">
                <a:solidFill>
                  <a:sysClr val="windowText" lastClr="000000"/>
                </a:solidFill>
              </a:rPr>
              <a:t>Exhibit Code</a:t>
            </a:r>
          </a:p>
        </p:txBody>
      </p:sp>
      <p:sp>
        <p:nvSpPr>
          <p:cNvPr id="2" name="Rectangle 1"/>
          <p:cNvSpPr/>
          <p:nvPr userDrawn="1"/>
        </p:nvSpPr>
        <p:spPr>
          <a:xfrm>
            <a:off x="228600" y="7448550"/>
            <a:ext cx="895350"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3"/>
          <p:cNvSpPr>
            <a:spLocks noGrp="1"/>
          </p:cNvSpPr>
          <p:nvPr>
            <p:ph type="body" sz="quarter" idx="14"/>
          </p:nvPr>
        </p:nvSpPr>
        <p:spPr>
          <a:xfrm>
            <a:off x="3771900" y="645455"/>
            <a:ext cx="5660136" cy="365760"/>
          </a:xfrm>
          <a:prstGeom prst="rect">
            <a:avLst/>
          </a:prstGeom>
        </p:spPr>
        <p:txBody>
          <a:bodyPr lIns="0" rIns="0" anchor="ctr" anchorCtr="0"/>
          <a:lstStyle>
            <a:lvl1pPr marL="0" indent="0">
              <a:buNone/>
              <a:defRPr sz="2000" b="1">
                <a:solidFill>
                  <a:srgbClr val="002060"/>
                </a:solidFill>
              </a:defRPr>
            </a:lvl1pPr>
          </a:lstStyle>
          <a:p>
            <a:pPr lvl="0"/>
            <a:r>
              <a:rPr lang="en-US" dirty="0" smtClean="0"/>
              <a:t>Edit Master text styles</a:t>
            </a:r>
          </a:p>
        </p:txBody>
      </p:sp>
    </p:spTree>
    <p:extLst>
      <p:ext uri="{BB962C8B-B14F-4D97-AF65-F5344CB8AC3E}">
        <p14:creationId xmlns:p14="http://schemas.microsoft.com/office/powerpoint/2010/main" val="33564177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 2 SHAMROCK Horizontal">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1254632" y="4900905"/>
            <a:ext cx="3385462" cy="1061829"/>
          </a:xfrm>
          <a:prstGeom prst="rect">
            <a:avLst/>
          </a:prstGeom>
          <a:solidFill>
            <a:srgbClr val="EBE8E5"/>
          </a:solidFill>
        </p:spPr>
        <p:txBody>
          <a:bodyPr lIns="182880" tIns="365760" rIns="182880" bIns="228600">
            <a:spAutoFit/>
          </a:bodyPr>
          <a:lstStyle>
            <a:lvl1pPr marL="0" indent="0">
              <a:lnSpc>
                <a:spcPts val="1800"/>
              </a:lnSpc>
              <a:buNone/>
              <a:defRPr lang="en-US" sz="1200" baseline="0" dirty="0" smtClean="0">
                <a:solidFill>
                  <a:srgbClr val="002060"/>
                </a:solidFill>
              </a:defRPr>
            </a:lvl1pPr>
          </a:lstStyle>
          <a:p>
            <a:pPr lvl="0"/>
            <a:r>
              <a:rPr lang="en-US" dirty="0" smtClean="0"/>
              <a:t>This is the callout – highlight information box</a:t>
            </a:r>
            <a:br>
              <a:rPr lang="en-US" dirty="0" smtClean="0"/>
            </a:br>
            <a:r>
              <a:rPr lang="en-US" dirty="0" smtClean="0"/>
              <a:t>Arial 12 </a:t>
            </a:r>
            <a:r>
              <a:rPr lang="en-US" dirty="0" err="1" smtClean="0"/>
              <a:t>pt</a:t>
            </a:r>
            <a:r>
              <a:rPr lang="en-US" dirty="0" smtClean="0"/>
              <a:t>  (Line Spacing 17 </a:t>
            </a:r>
            <a:r>
              <a:rPr lang="en-US" dirty="0" err="1" smtClean="0"/>
              <a:t>pt</a:t>
            </a:r>
            <a:r>
              <a:rPr lang="en-US" dirty="0" smtClean="0"/>
              <a:t>)       </a:t>
            </a:r>
          </a:p>
        </p:txBody>
      </p:sp>
      <p:sp>
        <p:nvSpPr>
          <p:cNvPr id="15" name="Text Placeholder 14"/>
          <p:cNvSpPr>
            <a:spLocks noGrp="1"/>
          </p:cNvSpPr>
          <p:nvPr>
            <p:ph type="body" sz="quarter" idx="12" hasCustomPrompt="1"/>
          </p:nvPr>
        </p:nvSpPr>
        <p:spPr>
          <a:xfrm>
            <a:off x="5403959" y="4904813"/>
            <a:ext cx="3500011" cy="743793"/>
          </a:xfrm>
          <a:prstGeom prst="rect">
            <a:avLst/>
          </a:prstGeom>
        </p:spPr>
        <p:txBody>
          <a:bodyPr lIns="0" tIns="0" rIns="0" bIns="0">
            <a:spAutoFit/>
          </a:bodyPr>
          <a:lstStyle>
            <a:lvl1pPr>
              <a:lnSpc>
                <a:spcPts val="1300"/>
              </a:lnSpc>
              <a:spcAft>
                <a:spcPts val="600"/>
              </a:spcAft>
              <a:defRPr sz="1000" baseline="0"/>
            </a:lvl1pPr>
          </a:lstStyle>
          <a:p>
            <a:pPr lvl="0"/>
            <a:r>
              <a:rPr lang="en-US" dirty="0" smtClean="0"/>
              <a:t>Bulleted figure description</a:t>
            </a:r>
          </a:p>
          <a:p>
            <a:pPr lvl="0"/>
            <a:r>
              <a:rPr lang="en-US" dirty="0" smtClean="0"/>
              <a:t>Arial 10 </a:t>
            </a:r>
            <a:r>
              <a:rPr lang="en-US" dirty="0" err="1" smtClean="0"/>
              <a:t>pt</a:t>
            </a:r>
            <a:r>
              <a:rPr lang="en-US" dirty="0" smtClean="0"/>
              <a:t> </a:t>
            </a:r>
            <a:br>
              <a:rPr lang="en-US" dirty="0" smtClean="0"/>
            </a:br>
            <a:r>
              <a:rPr lang="en-US" dirty="0" smtClean="0"/>
              <a:t>Line Spacing 1 3pt</a:t>
            </a:r>
            <a:br>
              <a:rPr lang="en-US" dirty="0" smtClean="0"/>
            </a:br>
            <a:r>
              <a:rPr lang="en-US" dirty="0" smtClean="0"/>
              <a:t>Space After 6 </a:t>
            </a:r>
            <a:r>
              <a:rPr lang="en-US" dirty="0" err="1" smtClean="0"/>
              <a:t>pt</a:t>
            </a:r>
            <a:endParaRPr lang="en-US" dirty="0" smtClean="0"/>
          </a:p>
        </p:txBody>
      </p:sp>
      <p:sp>
        <p:nvSpPr>
          <p:cNvPr id="17" name="Text Placeholder 16"/>
          <p:cNvSpPr>
            <a:spLocks noGrp="1"/>
          </p:cNvSpPr>
          <p:nvPr>
            <p:ph type="body" sz="quarter" idx="13" hasCustomPrompt="1"/>
          </p:nvPr>
        </p:nvSpPr>
        <p:spPr>
          <a:xfrm>
            <a:off x="544513" y="358059"/>
            <a:ext cx="1684338" cy="411480"/>
          </a:xfrm>
          <a:prstGeom prst="rect">
            <a:avLst/>
          </a:prstGeom>
          <a:solidFill>
            <a:srgbClr val="007B4E"/>
          </a:solidFill>
          <a:effectLst/>
        </p:spPr>
        <p:txBody>
          <a:bodyPr lIns="0" tIns="0" rIns="0" bIns="0" anchor="ctr" anchorCtr="0"/>
          <a:lstStyle>
            <a:lvl1pPr marL="0" indent="0" algn="ctr">
              <a:lnSpc>
                <a:spcPts val="1250"/>
              </a:lnSpc>
              <a:spcAft>
                <a:spcPts val="0"/>
              </a:spcAft>
              <a:buNone/>
              <a:defRPr sz="1200" b="1" i="0" cap="all" baseline="0">
                <a:solidFill>
                  <a:schemeClr val="bg1"/>
                </a:solidFill>
                <a:latin typeface="+mj-lt"/>
              </a:defRPr>
            </a:lvl1pPr>
            <a:lvl3pPr algn="ctr">
              <a:defRPr/>
            </a:lvl3pPr>
          </a:lstStyle>
          <a:p>
            <a:pPr lvl="0"/>
            <a:r>
              <a:rPr lang="en-US" dirty="0" smtClean="0"/>
              <a:t>Section text</a:t>
            </a:r>
            <a:endParaRPr lang="en-US" dirty="0"/>
          </a:p>
        </p:txBody>
      </p:sp>
      <p:sp>
        <p:nvSpPr>
          <p:cNvPr id="19" name="Text Placeholder 18"/>
          <p:cNvSpPr>
            <a:spLocks noGrp="1"/>
          </p:cNvSpPr>
          <p:nvPr userDrawn="1">
            <p:ph type="body" sz="quarter" idx="14" hasCustomPrompt="1"/>
          </p:nvPr>
        </p:nvSpPr>
        <p:spPr>
          <a:xfrm>
            <a:off x="1254631" y="1039385"/>
            <a:ext cx="7649339" cy="234415"/>
          </a:xfrm>
          <a:prstGeom prst="rect">
            <a:avLst/>
          </a:prstGeom>
        </p:spPr>
        <p:txBody>
          <a:bodyPr lIns="0" tIns="0" rIns="0" bIns="0"/>
          <a:lstStyle>
            <a:lvl1pPr marL="0" indent="0" algn="ctr">
              <a:lnSpc>
                <a:spcPts val="1400"/>
              </a:lnSpc>
              <a:buNone/>
              <a:defRPr b="1">
                <a:solidFill>
                  <a:srgbClr val="002060"/>
                </a:solidFill>
              </a:defRPr>
            </a:lvl1pPr>
          </a:lstStyle>
          <a:p>
            <a:pPr lvl="0"/>
            <a:r>
              <a:rPr lang="en-US" dirty="0" smtClean="0"/>
              <a:t>Figure Title – Arial Bold 11 </a:t>
            </a:r>
            <a:r>
              <a:rPr lang="en-US" dirty="0" err="1" smtClean="0"/>
              <a:t>pt</a:t>
            </a:r>
            <a:r>
              <a:rPr lang="en-US" dirty="0" smtClean="0"/>
              <a:t> (line spacing 14 </a:t>
            </a:r>
            <a:r>
              <a:rPr lang="en-US" dirty="0" err="1" smtClean="0"/>
              <a:t>pt</a:t>
            </a:r>
            <a:r>
              <a:rPr lang="en-US" dirty="0" smtClean="0"/>
              <a:t>)</a:t>
            </a:r>
          </a:p>
        </p:txBody>
      </p:sp>
      <p:sp>
        <p:nvSpPr>
          <p:cNvPr id="14" name="Content Placeholder 5"/>
          <p:cNvSpPr>
            <a:spLocks noGrp="1"/>
          </p:cNvSpPr>
          <p:nvPr userDrawn="1">
            <p:ph sz="quarter" idx="18" hasCustomPrompt="1"/>
          </p:nvPr>
        </p:nvSpPr>
        <p:spPr>
          <a:xfrm>
            <a:off x="1254633" y="1339917"/>
            <a:ext cx="7649338" cy="2926056"/>
          </a:xfrm>
          <a:prstGeom prst="rect">
            <a:avLst/>
          </a:prstGeom>
        </p:spPr>
        <p:txBody>
          <a:bodyPr/>
          <a:lstStyle>
            <a:lvl1pPr marL="0" indent="0">
              <a:buNone/>
              <a:defRPr sz="1000" b="0" i="0" baseline="0">
                <a:solidFill>
                  <a:schemeClr val="tx1"/>
                </a:solidFill>
              </a:defRPr>
            </a:lvl1pPr>
          </a:lstStyle>
          <a:p>
            <a:pPr lvl="0"/>
            <a:r>
              <a:rPr lang="en-US" dirty="0" smtClean="0"/>
              <a:t>Figure or Table Here</a:t>
            </a:r>
          </a:p>
          <a:p>
            <a:pPr lvl="0"/>
            <a:r>
              <a:rPr lang="en-US" dirty="0" smtClean="0"/>
              <a:t>(Chart Arial 8pt axis with 7pt on data labels)</a:t>
            </a:r>
          </a:p>
        </p:txBody>
      </p:sp>
      <p:sp>
        <p:nvSpPr>
          <p:cNvPr id="18" name="Text Placeholder 10"/>
          <p:cNvSpPr>
            <a:spLocks noGrp="1"/>
          </p:cNvSpPr>
          <p:nvPr userDrawn="1">
            <p:ph type="body" sz="quarter" idx="20" hasCustomPrompt="1"/>
          </p:nvPr>
        </p:nvSpPr>
        <p:spPr>
          <a:xfrm>
            <a:off x="1254632" y="4366181"/>
            <a:ext cx="5530290" cy="243896"/>
          </a:xfrm>
          <a:prstGeom prst="rect">
            <a:avLst/>
          </a:prstGeom>
        </p:spPr>
        <p:txBody>
          <a:bodyPr lIns="0" tIns="36576" rIns="0" bIns="0">
            <a:noAutofit/>
          </a:bodyPr>
          <a:lstStyle>
            <a:lvl1pPr marL="0" indent="0">
              <a:lnSpc>
                <a:spcPts val="800"/>
              </a:lnSpc>
              <a:spcAft>
                <a:spcPts val="300"/>
              </a:spcAft>
              <a:buNone/>
              <a:defRPr sz="700" b="0" i="0" baseline="0">
                <a:solidFill>
                  <a:schemeClr val="tx1">
                    <a:lumMod val="50000"/>
                    <a:lumOff val="50000"/>
                  </a:schemeClr>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Source: Arial 7pt w/ 8pt lines spacing and 3pt after</a:t>
            </a:r>
          </a:p>
        </p:txBody>
      </p:sp>
      <p:sp>
        <p:nvSpPr>
          <p:cNvPr id="20" name="Text Placeholder 16"/>
          <p:cNvSpPr>
            <a:spLocks noGrp="1"/>
          </p:cNvSpPr>
          <p:nvPr userDrawn="1">
            <p:ph type="body" sz="quarter" idx="21" hasCustomPrompt="1"/>
          </p:nvPr>
        </p:nvSpPr>
        <p:spPr>
          <a:xfrm>
            <a:off x="2228850" y="358059"/>
            <a:ext cx="7202230" cy="411480"/>
          </a:xfrm>
          <a:prstGeom prst="rect">
            <a:avLst/>
          </a:prstGeom>
          <a:solidFill>
            <a:srgbClr val="002060"/>
          </a:solidFill>
        </p:spPr>
        <p:txBody>
          <a:bodyPr lIns="91440" tIns="0" rIns="0" bIns="0" anchor="ctr" anchorCtr="0"/>
          <a:lstStyle>
            <a:lvl1pPr marL="0" indent="0" algn="l">
              <a:lnSpc>
                <a:spcPts val="1200"/>
              </a:lnSpc>
              <a:spcAft>
                <a:spcPts val="0"/>
              </a:spcAft>
              <a:buNone/>
              <a:defRPr sz="1200" b="1" cap="none" baseline="0">
                <a:solidFill>
                  <a:srgbClr val="94DC9B"/>
                </a:solidFill>
              </a:defRPr>
            </a:lvl1pPr>
            <a:lvl3pPr algn="ctr">
              <a:defRPr/>
            </a:lvl3pPr>
          </a:lstStyle>
          <a:p>
            <a:pPr lvl="0"/>
            <a:r>
              <a:rPr lang="en-US" dirty="0" smtClean="0"/>
              <a:t>This is subhead text: Arial 12 </a:t>
            </a:r>
            <a:r>
              <a:rPr lang="en-US" dirty="0" err="1" smtClean="0"/>
              <a:t>pt</a:t>
            </a:r>
            <a:endParaRPr lang="en-US" dirty="0"/>
          </a:p>
        </p:txBody>
      </p:sp>
    </p:spTree>
    <p:extLst>
      <p:ext uri="{BB962C8B-B14F-4D97-AF65-F5344CB8AC3E}">
        <p14:creationId xmlns:p14="http://schemas.microsoft.com/office/powerpoint/2010/main" val="5549815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 2 SHAMROCK Vertical">
    <p:spTree>
      <p:nvGrpSpPr>
        <p:cNvPr id="1" name=""/>
        <p:cNvGrpSpPr/>
        <p:nvPr/>
      </p:nvGrpSpPr>
      <p:grpSpPr>
        <a:xfrm>
          <a:off x="0" y="0"/>
          <a:ext cx="0" cy="0"/>
          <a:chOff x="0" y="0"/>
          <a:chExt cx="0" cy="0"/>
        </a:xfrm>
      </p:grpSpPr>
      <p:sp>
        <p:nvSpPr>
          <p:cNvPr id="23" name="Text Placeholder 12"/>
          <p:cNvSpPr>
            <a:spLocks noGrp="1"/>
          </p:cNvSpPr>
          <p:nvPr>
            <p:ph type="body" sz="quarter" idx="11" hasCustomPrompt="1"/>
          </p:nvPr>
        </p:nvSpPr>
        <p:spPr>
          <a:xfrm>
            <a:off x="544512" y="1304164"/>
            <a:ext cx="2853372" cy="1331134"/>
          </a:xfrm>
          <a:prstGeom prst="rect">
            <a:avLst/>
          </a:prstGeom>
          <a:solidFill>
            <a:srgbClr val="E4E1DC"/>
          </a:solidFill>
        </p:spPr>
        <p:txBody>
          <a:bodyPr lIns="182880" tIns="365760" rIns="182880" bIns="228600">
            <a:spAutoFit/>
          </a:bodyPr>
          <a:lstStyle>
            <a:lvl1pPr marL="0" indent="0">
              <a:lnSpc>
                <a:spcPts val="1700"/>
              </a:lnSpc>
              <a:buNone/>
              <a:defRPr lang="en-US" dirty="0" smtClean="0">
                <a:solidFill>
                  <a:srgbClr val="002060"/>
                </a:solidFill>
              </a:defRPr>
            </a:lvl1pPr>
          </a:lstStyle>
          <a:p>
            <a:pPr lvl="0"/>
            <a:r>
              <a:rPr lang="en-US" dirty="0" smtClean="0"/>
              <a:t>This is the callout – highlight information box</a:t>
            </a:r>
          </a:p>
          <a:p>
            <a:pPr lvl="0"/>
            <a:r>
              <a:rPr lang="en-US" dirty="0" smtClean="0"/>
              <a:t>Arial 12.5 </a:t>
            </a:r>
            <a:r>
              <a:rPr lang="en-US" dirty="0" err="1" smtClean="0"/>
              <a:t>pt</a:t>
            </a:r>
            <a:r>
              <a:rPr lang="en-US" dirty="0" smtClean="0"/>
              <a:t>  (Line Spacing 17 </a:t>
            </a:r>
            <a:r>
              <a:rPr lang="en-US" dirty="0" err="1" smtClean="0"/>
              <a:t>pt</a:t>
            </a:r>
            <a:r>
              <a:rPr lang="en-US" dirty="0" smtClean="0"/>
              <a:t>) </a:t>
            </a:r>
          </a:p>
        </p:txBody>
      </p:sp>
      <p:sp>
        <p:nvSpPr>
          <p:cNvPr id="15" name="Text Placeholder 14"/>
          <p:cNvSpPr>
            <a:spLocks noGrp="1"/>
          </p:cNvSpPr>
          <p:nvPr>
            <p:ph type="body" sz="quarter" idx="12" hasCustomPrompt="1"/>
          </p:nvPr>
        </p:nvSpPr>
        <p:spPr>
          <a:xfrm>
            <a:off x="544512" y="3634740"/>
            <a:ext cx="2853372" cy="743793"/>
          </a:xfrm>
          <a:prstGeom prst="rect">
            <a:avLst/>
          </a:prstGeom>
        </p:spPr>
        <p:txBody>
          <a:bodyPr lIns="0" tIns="0" rIns="0" bIns="0">
            <a:spAutoFit/>
          </a:bodyPr>
          <a:lstStyle>
            <a:lvl1pPr>
              <a:lnSpc>
                <a:spcPts val="1300"/>
              </a:lnSpc>
              <a:spcAft>
                <a:spcPts val="600"/>
              </a:spcAft>
              <a:defRPr sz="1000" baseline="0"/>
            </a:lvl1pPr>
          </a:lstStyle>
          <a:p>
            <a:pPr lvl="0"/>
            <a:r>
              <a:rPr lang="en-US" dirty="0" smtClean="0"/>
              <a:t>Bulleted figure description</a:t>
            </a:r>
          </a:p>
          <a:p>
            <a:pPr lvl="0"/>
            <a:r>
              <a:rPr lang="en-US" dirty="0" smtClean="0"/>
              <a:t>Arial 10 </a:t>
            </a:r>
            <a:r>
              <a:rPr lang="en-US" dirty="0" err="1" smtClean="0"/>
              <a:t>pt</a:t>
            </a:r>
            <a:r>
              <a:rPr lang="en-US" dirty="0" smtClean="0"/>
              <a:t> </a:t>
            </a:r>
            <a:br>
              <a:rPr lang="en-US" dirty="0" smtClean="0"/>
            </a:br>
            <a:r>
              <a:rPr lang="en-US" dirty="0" smtClean="0"/>
              <a:t>Line Spacing 1 3pt</a:t>
            </a:r>
            <a:br>
              <a:rPr lang="en-US" dirty="0" smtClean="0"/>
            </a:br>
            <a:r>
              <a:rPr lang="en-US" dirty="0" smtClean="0"/>
              <a:t>Space After 6 </a:t>
            </a:r>
            <a:r>
              <a:rPr lang="en-US" dirty="0" err="1" smtClean="0"/>
              <a:t>pt</a:t>
            </a:r>
            <a:endParaRPr lang="en-US" dirty="0" smtClean="0"/>
          </a:p>
        </p:txBody>
      </p:sp>
      <p:sp>
        <p:nvSpPr>
          <p:cNvPr id="19" name="Text Placeholder 18"/>
          <p:cNvSpPr>
            <a:spLocks noGrp="1"/>
          </p:cNvSpPr>
          <p:nvPr>
            <p:ph type="body" sz="quarter" idx="14" hasCustomPrompt="1"/>
          </p:nvPr>
        </p:nvSpPr>
        <p:spPr>
          <a:xfrm>
            <a:off x="3900791" y="1042416"/>
            <a:ext cx="5539149" cy="274449"/>
          </a:xfrm>
          <a:prstGeom prst="rect">
            <a:avLst/>
          </a:prstGeom>
        </p:spPr>
        <p:txBody>
          <a:bodyPr lIns="0" tIns="0" rIns="0" bIns="0"/>
          <a:lstStyle>
            <a:lvl1pPr marL="0" indent="0" algn="ctr">
              <a:lnSpc>
                <a:spcPts val="1400"/>
              </a:lnSpc>
              <a:buNone/>
              <a:defRPr b="1">
                <a:solidFill>
                  <a:srgbClr val="002060"/>
                </a:solidFill>
              </a:defRPr>
            </a:lvl1pPr>
          </a:lstStyle>
          <a:p>
            <a:pPr lvl="0"/>
            <a:r>
              <a:rPr lang="en-US" dirty="0" smtClean="0"/>
              <a:t>Figure Title – Arial Bold 11 </a:t>
            </a:r>
            <a:r>
              <a:rPr lang="en-US" dirty="0" err="1" smtClean="0"/>
              <a:t>pt</a:t>
            </a:r>
            <a:r>
              <a:rPr lang="en-US" dirty="0" smtClean="0"/>
              <a:t> (line spacing 14 </a:t>
            </a:r>
            <a:r>
              <a:rPr lang="en-US" dirty="0" err="1" smtClean="0"/>
              <a:t>pt</a:t>
            </a:r>
            <a:r>
              <a:rPr lang="en-US" dirty="0" smtClean="0"/>
              <a:t>)</a:t>
            </a:r>
          </a:p>
        </p:txBody>
      </p:sp>
      <p:sp>
        <p:nvSpPr>
          <p:cNvPr id="14" name="Content Placeholder 5"/>
          <p:cNvSpPr>
            <a:spLocks noGrp="1"/>
          </p:cNvSpPr>
          <p:nvPr>
            <p:ph sz="quarter" idx="18" hasCustomPrompt="1"/>
          </p:nvPr>
        </p:nvSpPr>
        <p:spPr>
          <a:xfrm>
            <a:off x="3900790" y="1376129"/>
            <a:ext cx="5530290" cy="5459237"/>
          </a:xfrm>
          <a:prstGeom prst="rect">
            <a:avLst/>
          </a:prstGeom>
        </p:spPr>
        <p:txBody>
          <a:bodyPr/>
          <a:lstStyle>
            <a:lvl1pPr marL="0" indent="0">
              <a:buNone/>
              <a:defRPr sz="1000" b="0" i="0" baseline="0">
                <a:solidFill>
                  <a:schemeClr val="tx1"/>
                </a:solidFill>
              </a:defRPr>
            </a:lvl1pPr>
          </a:lstStyle>
          <a:p>
            <a:pPr lvl="0"/>
            <a:r>
              <a:rPr lang="en-US" dirty="0" smtClean="0"/>
              <a:t>Figure or Table Here</a:t>
            </a:r>
          </a:p>
          <a:p>
            <a:pPr lvl="0"/>
            <a:r>
              <a:rPr lang="en-US" dirty="0" smtClean="0"/>
              <a:t>(Chart Arial 8pt axis with 7pt on data labels)</a:t>
            </a:r>
          </a:p>
        </p:txBody>
      </p:sp>
      <p:sp>
        <p:nvSpPr>
          <p:cNvPr id="18" name="Text Placeholder 10"/>
          <p:cNvSpPr>
            <a:spLocks noGrp="1"/>
          </p:cNvSpPr>
          <p:nvPr>
            <p:ph type="body" sz="quarter" idx="20" hasCustomPrompt="1"/>
          </p:nvPr>
        </p:nvSpPr>
        <p:spPr>
          <a:xfrm>
            <a:off x="3900790" y="6926337"/>
            <a:ext cx="5530290" cy="243896"/>
          </a:xfrm>
          <a:prstGeom prst="rect">
            <a:avLst/>
          </a:prstGeom>
        </p:spPr>
        <p:txBody>
          <a:bodyPr lIns="0" tIns="36576" rIns="0" bIns="0">
            <a:noAutofit/>
          </a:bodyPr>
          <a:lstStyle>
            <a:lvl1pPr marL="0" indent="0">
              <a:lnSpc>
                <a:spcPts val="800"/>
              </a:lnSpc>
              <a:spcAft>
                <a:spcPts val="300"/>
              </a:spcAft>
              <a:buNone/>
              <a:defRPr sz="700" b="0" i="0" baseline="0">
                <a:solidFill>
                  <a:schemeClr val="tx1">
                    <a:lumMod val="50000"/>
                    <a:lumOff val="50000"/>
                  </a:schemeClr>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Source: Arial 7pt w/ 8pt lines spacing and 3pt after</a:t>
            </a:r>
          </a:p>
        </p:txBody>
      </p:sp>
      <p:sp>
        <p:nvSpPr>
          <p:cNvPr id="21" name="Text Placeholder 16"/>
          <p:cNvSpPr>
            <a:spLocks noGrp="1"/>
          </p:cNvSpPr>
          <p:nvPr>
            <p:ph type="body" sz="quarter" idx="21" hasCustomPrompt="1"/>
          </p:nvPr>
        </p:nvSpPr>
        <p:spPr>
          <a:xfrm>
            <a:off x="544513" y="358059"/>
            <a:ext cx="1684338" cy="411480"/>
          </a:xfrm>
          <a:prstGeom prst="rect">
            <a:avLst/>
          </a:prstGeom>
          <a:solidFill>
            <a:srgbClr val="007B4E"/>
          </a:solidFill>
        </p:spPr>
        <p:txBody>
          <a:bodyPr lIns="0" tIns="0" rIns="0" bIns="0" anchor="ctr" anchorCtr="1"/>
          <a:lstStyle>
            <a:lvl1pPr marL="0" indent="0" algn="ctr">
              <a:lnSpc>
                <a:spcPts val="1250"/>
              </a:lnSpc>
              <a:spcAft>
                <a:spcPts val="0"/>
              </a:spcAft>
              <a:buNone/>
              <a:defRPr sz="1200" b="1" cap="all" baseline="0">
                <a:solidFill>
                  <a:schemeClr val="bg1"/>
                </a:solidFill>
              </a:defRPr>
            </a:lvl1pPr>
            <a:lvl3pPr algn="ctr">
              <a:defRPr/>
            </a:lvl3pPr>
          </a:lstStyle>
          <a:p>
            <a:pPr lvl="0"/>
            <a:r>
              <a:rPr lang="en-US" dirty="0" smtClean="0"/>
              <a:t>Section text</a:t>
            </a:r>
            <a:endParaRPr lang="en-US" dirty="0"/>
          </a:p>
        </p:txBody>
      </p:sp>
      <p:sp>
        <p:nvSpPr>
          <p:cNvPr id="22" name="Text Placeholder 16"/>
          <p:cNvSpPr>
            <a:spLocks noGrp="1"/>
          </p:cNvSpPr>
          <p:nvPr>
            <p:ph type="body" sz="quarter" idx="22" hasCustomPrompt="1"/>
          </p:nvPr>
        </p:nvSpPr>
        <p:spPr>
          <a:xfrm>
            <a:off x="2228850" y="357545"/>
            <a:ext cx="7202230" cy="411480"/>
          </a:xfrm>
          <a:prstGeom prst="rect">
            <a:avLst/>
          </a:prstGeom>
          <a:solidFill>
            <a:srgbClr val="002060"/>
          </a:solidFill>
        </p:spPr>
        <p:txBody>
          <a:bodyPr lIns="91440" tIns="0" rIns="0" bIns="0" anchor="ctr" anchorCtr="0"/>
          <a:lstStyle>
            <a:lvl1pPr marL="0" indent="0" algn="l">
              <a:lnSpc>
                <a:spcPts val="1200"/>
              </a:lnSpc>
              <a:spcAft>
                <a:spcPts val="0"/>
              </a:spcAft>
              <a:buNone/>
              <a:defRPr sz="1200" b="1" cap="none" baseline="0">
                <a:solidFill>
                  <a:srgbClr val="94DC9B"/>
                </a:solidFill>
              </a:defRPr>
            </a:lvl1pPr>
            <a:lvl3pPr algn="ctr">
              <a:defRPr/>
            </a:lvl3pPr>
          </a:lstStyle>
          <a:p>
            <a:pPr lvl="0"/>
            <a:r>
              <a:rPr lang="en-US" dirty="0" smtClean="0"/>
              <a:t>This is subhead text: Arial 12 </a:t>
            </a:r>
            <a:r>
              <a:rPr lang="en-US" dirty="0" err="1" smtClean="0"/>
              <a:t>pt</a:t>
            </a:r>
            <a:endParaRPr lang="en-US" dirty="0"/>
          </a:p>
        </p:txBody>
      </p:sp>
    </p:spTree>
    <p:extLst>
      <p:ext uri="{BB962C8B-B14F-4D97-AF65-F5344CB8AC3E}">
        <p14:creationId xmlns:p14="http://schemas.microsoft.com/office/powerpoint/2010/main" val="22963298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4881711" y="7445998"/>
            <a:ext cx="361508" cy="211853"/>
          </a:xfrm>
          <a:prstGeom prst="rect">
            <a:avLst/>
          </a:prstGeom>
        </p:spPr>
        <p:txBody>
          <a:bodyPr wrap="square">
            <a:spAutoFit/>
          </a:bodyPr>
          <a:lstStyle/>
          <a:p>
            <a:pPr algn="ctr">
              <a:lnSpc>
                <a:spcPts val="1000"/>
              </a:lnSpc>
            </a:pPr>
            <a:fld id="{381A40AD-D82B-490D-AFFB-B0E575243282}" type="slidenum">
              <a:rPr lang="en-US" sz="800" b="1" u="none" kern="1200" baseline="0" smtClean="0">
                <a:solidFill>
                  <a:schemeClr val="tx1"/>
                </a:solidFill>
                <a:latin typeface="Arial" charset="0"/>
                <a:ea typeface="+mn-ea"/>
                <a:cs typeface="+mn-cs"/>
              </a:rPr>
              <a:pPr algn="ctr">
                <a:lnSpc>
                  <a:spcPts val="1000"/>
                </a:lnSpc>
              </a:pPr>
              <a:t>‹#›</a:t>
            </a:fld>
            <a:endParaRPr lang="en-US" sz="800" b="1" u="none" kern="1200" baseline="0" dirty="0" smtClean="0">
              <a:solidFill>
                <a:schemeClr val="tx1"/>
              </a:solidFill>
              <a:latin typeface="Arial" charset="0"/>
              <a:ea typeface="+mn-ea"/>
              <a:cs typeface="+mn-cs"/>
            </a:endParaRPr>
          </a:p>
        </p:txBody>
      </p:sp>
      <p:sp>
        <p:nvSpPr>
          <p:cNvPr id="2" name="Rectangle 1"/>
          <p:cNvSpPr/>
          <p:nvPr userDrawn="1"/>
        </p:nvSpPr>
        <p:spPr>
          <a:xfrm>
            <a:off x="7894603" y="7498063"/>
            <a:ext cx="1691168" cy="107722"/>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200"/>
              </a:spcBef>
              <a:spcAft>
                <a:spcPts val="0"/>
              </a:spcAft>
              <a:buClrTx/>
              <a:buSzTx/>
              <a:buFontTx/>
              <a:buNone/>
              <a:tabLst/>
              <a:defRPr/>
            </a:pPr>
            <a:r>
              <a:rPr lang="en-US" sz="700" u="none" kern="1200" baseline="0" dirty="0" smtClean="0">
                <a:solidFill>
                  <a:schemeClr val="tx1"/>
                </a:solidFill>
                <a:latin typeface="Arial" charset="0"/>
                <a:ea typeface="+mn-ea"/>
                <a:cs typeface="+mn-cs"/>
              </a:rPr>
              <a:t>©2022  LL Global, Inc.  All rights reserved.</a:t>
            </a:r>
            <a:endParaRPr lang="en-US" sz="700" kern="1200" dirty="0" smtClean="0">
              <a:solidFill>
                <a:schemeClr val="tx1"/>
              </a:solidFill>
              <a:effectLst/>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740" r:id="rId1"/>
    <p:sldLayoutId id="2147483676" r:id="rId2"/>
    <p:sldLayoutId id="2147483675" r:id="rId3"/>
    <p:sldLayoutId id="2147483749" r:id="rId4"/>
    <p:sldLayoutId id="2147483738" r:id="rId5"/>
    <p:sldLayoutId id="2147483739" r:id="rId6"/>
  </p:sldLayoutIdLst>
  <p:timing>
    <p:tnLst>
      <p:par>
        <p:cTn id="1" dur="indefinite" restart="never" nodeType="tmRoot"/>
      </p:par>
    </p:tnLst>
  </p:timing>
  <p:hf hdr="0" dt="0"/>
  <p:txStyles>
    <p:titleStyle>
      <a:lvl1pPr>
        <a:lnSpc>
          <a:spcPts val="1700"/>
        </a:lnSpc>
        <a:defRPr sz="2000" b="1">
          <a:solidFill>
            <a:schemeClr val="tx2"/>
          </a:solidFill>
          <a:latin typeface="+mj-lt"/>
          <a:ea typeface="+mj-ea"/>
          <a:cs typeface="+mj-cs"/>
        </a:defRPr>
      </a:lvl1pPr>
    </p:titleStyle>
    <p:bodyStyle>
      <a:lvl1pPr marL="0" indent="0">
        <a:lnSpc>
          <a:spcPts val="1400"/>
        </a:lnSpc>
        <a:spcAft>
          <a:spcPts val="800"/>
        </a:spcAft>
        <a:buSzPct val="120000"/>
        <a:buFont typeface="Arial" panose="020B0604020202020204" pitchFamily="34" charset="0"/>
        <a:buNone/>
        <a:defRPr sz="1100">
          <a:solidFill>
            <a:schemeClr val="tx2"/>
          </a:solidFill>
          <a:latin typeface="+mn-lt"/>
          <a:ea typeface="+mn-ea"/>
          <a:cs typeface="+mn-cs"/>
        </a:defRPr>
      </a:lvl1pPr>
      <a:lvl2pPr marL="111125" indent="0">
        <a:lnSpc>
          <a:spcPts val="1400"/>
        </a:lnSpc>
        <a:spcAft>
          <a:spcPts val="800"/>
        </a:spcAft>
        <a:buSzPct val="120000"/>
        <a:buFont typeface="Arial" panose="020B0604020202020204" pitchFamily="34" charset="0"/>
        <a:buNone/>
        <a:defRPr sz="1100">
          <a:solidFill>
            <a:schemeClr val="tx2"/>
          </a:solidFill>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mod="1">
    <p:ext uri="{27BBF7A9-308A-43DC-89C8-2F10F3537804}">
      <p15:sldGuideLst xmlns:p15="http://schemas.microsoft.com/office/powerpoint/2012/main">
        <p15:guide id="3" orient="horz" pos="480" userDrawn="1">
          <p15:clr>
            <a:srgbClr val="F26B43"/>
          </p15:clr>
        </p15:guide>
        <p15:guide id="5" pos="5952" userDrawn="1">
          <p15:clr>
            <a:srgbClr val="F26B43"/>
          </p15:clr>
        </p15:guide>
        <p15:guide id="6" orient="horz" pos="4512" userDrawn="1">
          <p15:clr>
            <a:srgbClr val="F26B43"/>
          </p15:clr>
        </p15:guide>
        <p15:guide id="8" pos="360" userDrawn="1">
          <p15:clr>
            <a:srgbClr val="F26B43"/>
          </p15:clr>
        </p15:guide>
        <p15:guide id="12" orient="horz" pos="4608" userDrawn="1">
          <p15:clr>
            <a:srgbClr val="F26B43"/>
          </p15:clr>
        </p15:guide>
        <p15:guide id="13" orient="horz" pos="2400" userDrawn="1">
          <p15:clr>
            <a:srgbClr val="F26B43"/>
          </p15:clr>
        </p15:guide>
        <p15:guide id="14" orient="horz" pos="2088" userDrawn="1">
          <p15:clr>
            <a:srgbClr val="F26B43"/>
          </p15:clr>
        </p15:guide>
        <p15:guide id="15" pos="2376" userDrawn="1">
          <p15:clr>
            <a:srgbClr val="F26B43"/>
          </p15:clr>
        </p15:guide>
        <p15:guide id="16" orient="horz" pos="5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4881711" y="7445998"/>
            <a:ext cx="361508" cy="211853"/>
          </a:xfrm>
          <a:prstGeom prst="rect">
            <a:avLst/>
          </a:prstGeom>
        </p:spPr>
        <p:txBody>
          <a:bodyPr wrap="square">
            <a:spAutoFit/>
          </a:bodyPr>
          <a:lstStyle/>
          <a:p>
            <a:pPr algn="ctr">
              <a:lnSpc>
                <a:spcPts val="1000"/>
              </a:lnSpc>
            </a:pPr>
            <a:fld id="{381A40AD-D82B-490D-AFFB-B0E575243282}" type="slidenum">
              <a:rPr lang="en-US" sz="800" b="1" u="none" kern="1200" baseline="0" smtClean="0">
                <a:solidFill>
                  <a:schemeClr val="tx1"/>
                </a:solidFill>
                <a:latin typeface="Arial" charset="0"/>
                <a:ea typeface="+mn-ea"/>
                <a:cs typeface="+mn-cs"/>
              </a:rPr>
              <a:pPr algn="ctr">
                <a:lnSpc>
                  <a:spcPts val="1000"/>
                </a:lnSpc>
              </a:pPr>
              <a:t>‹#›</a:t>
            </a:fld>
            <a:endParaRPr lang="en-US" sz="800" b="1" u="none" kern="1200" baseline="0" dirty="0" smtClean="0">
              <a:solidFill>
                <a:schemeClr val="tx1"/>
              </a:solidFill>
              <a:latin typeface="Arial" charset="0"/>
              <a:ea typeface="+mn-ea"/>
              <a:cs typeface="+mn-cs"/>
            </a:endParaRPr>
          </a:p>
        </p:txBody>
      </p:sp>
      <p:sp>
        <p:nvSpPr>
          <p:cNvPr id="2" name="Rectangle 1"/>
          <p:cNvSpPr/>
          <p:nvPr userDrawn="1"/>
        </p:nvSpPr>
        <p:spPr>
          <a:xfrm>
            <a:off x="7894603" y="7498063"/>
            <a:ext cx="1691168" cy="107722"/>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200"/>
              </a:spcBef>
              <a:spcAft>
                <a:spcPts val="0"/>
              </a:spcAft>
              <a:buClrTx/>
              <a:buSzTx/>
              <a:buFontTx/>
              <a:buNone/>
              <a:tabLst/>
              <a:defRPr/>
            </a:pPr>
            <a:r>
              <a:rPr lang="en-US" sz="700" u="none" kern="1200" baseline="0" dirty="0" smtClean="0">
                <a:solidFill>
                  <a:schemeClr val="tx1"/>
                </a:solidFill>
                <a:latin typeface="Arial" charset="0"/>
                <a:ea typeface="+mn-ea"/>
                <a:cs typeface="+mn-cs"/>
              </a:rPr>
              <a:t>©2022  LL Global, Inc.  All rights reserved.</a:t>
            </a:r>
            <a:endParaRPr lang="en-US" sz="7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1949502507"/>
      </p:ext>
    </p:extLst>
  </p:cSld>
  <p:clrMap bg1="lt1" tx1="dk1" bg2="lt2" tx2="dk2" accent1="accent1" accent2="accent2" accent3="accent3" accent4="accent4" accent5="accent5" accent6="accent6" hlink="hlink" folHlink="folHlink"/>
  <p:sldLayoutIdLst>
    <p:sldLayoutId id="2147483743" r:id="rId1"/>
    <p:sldLayoutId id="2147483687" r:id="rId2"/>
    <p:sldLayoutId id="2147483733" r:id="rId3"/>
    <p:sldLayoutId id="2147483750" r:id="rId4"/>
  </p:sldLayoutIdLst>
  <p:timing>
    <p:tnLst>
      <p:par>
        <p:cTn id="1" dur="indefinite" restart="never" nodeType="tmRoot"/>
      </p:par>
    </p:tnLst>
  </p:timing>
  <p:hf hdr="0" dt="0"/>
  <p:txStyles>
    <p:titleStyle>
      <a:lvl1pPr>
        <a:lnSpc>
          <a:spcPts val="1700"/>
        </a:lnSpc>
        <a:defRPr sz="1400" b="1">
          <a:solidFill>
            <a:schemeClr val="bg1"/>
          </a:solidFill>
          <a:latin typeface="+mj-lt"/>
          <a:ea typeface="+mj-ea"/>
          <a:cs typeface="+mj-cs"/>
        </a:defRPr>
      </a:lvl1pPr>
    </p:titleStyle>
    <p:bodyStyle>
      <a:lvl1pPr marL="117475" indent="-117475">
        <a:spcAft>
          <a:spcPts val="600"/>
        </a:spcAft>
        <a:buSzPct val="120000"/>
        <a:buFont typeface="Arial" panose="020B0604020202020204" pitchFamily="34" charset="0"/>
        <a:buChar char="•"/>
        <a:defRPr sz="1100">
          <a:latin typeface="+mn-lt"/>
          <a:ea typeface="+mn-ea"/>
          <a:cs typeface="+mn-cs"/>
        </a:defRPr>
      </a:lvl1pPr>
      <a:lvl2pPr marL="228600" indent="-117475">
        <a:spcAft>
          <a:spcPts val="600"/>
        </a:spcAft>
        <a:buSzPct val="120000"/>
        <a:buFont typeface="Arial" panose="020B0604020202020204" pitchFamily="34" charset="0"/>
        <a:buChar char="•"/>
        <a:defRPr sz="1100">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mod="1">
    <p:ext uri="{27BBF7A9-308A-43DC-89C8-2F10F3537804}">
      <p15:sldGuideLst xmlns:p15="http://schemas.microsoft.com/office/powerpoint/2012/main">
        <p15:guide id="3" orient="horz" pos="288">
          <p15:clr>
            <a:srgbClr val="F26B43"/>
          </p15:clr>
        </p15:guide>
        <p15:guide id="4" pos="323">
          <p15:clr>
            <a:srgbClr val="F26B43"/>
          </p15:clr>
        </p15:guide>
        <p15:guide id="5" pos="5952">
          <p15:clr>
            <a:srgbClr val="F26B43"/>
          </p15:clr>
        </p15:guide>
        <p15:guide id="6" orient="horz" pos="4512">
          <p15:clr>
            <a:srgbClr val="F26B43"/>
          </p15:clr>
        </p15:guide>
        <p15:guide id="8" pos="1728">
          <p15:clr>
            <a:srgbClr val="F26B43"/>
          </p15:clr>
        </p15:guide>
        <p15:guide id="12" orient="horz" pos="4608">
          <p15:clr>
            <a:srgbClr val="F26B43"/>
          </p15:clr>
        </p15:guide>
        <p15:guide id="13" orient="horz" pos="2400">
          <p15:clr>
            <a:srgbClr val="F26B43"/>
          </p15:clr>
        </p15:guide>
        <p15:guide id="14" orient="horz" pos="20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4881711" y="7445998"/>
            <a:ext cx="361508" cy="211853"/>
          </a:xfrm>
          <a:prstGeom prst="rect">
            <a:avLst/>
          </a:prstGeom>
        </p:spPr>
        <p:txBody>
          <a:bodyPr wrap="square">
            <a:spAutoFit/>
          </a:bodyPr>
          <a:lstStyle/>
          <a:p>
            <a:pPr algn="ctr">
              <a:lnSpc>
                <a:spcPts val="1000"/>
              </a:lnSpc>
            </a:pPr>
            <a:fld id="{381A40AD-D82B-490D-AFFB-B0E575243282}" type="slidenum">
              <a:rPr lang="en-US" sz="800" b="1" u="none" kern="1200" baseline="0" smtClean="0">
                <a:solidFill>
                  <a:schemeClr val="tx1"/>
                </a:solidFill>
                <a:latin typeface="Arial" charset="0"/>
                <a:ea typeface="+mn-ea"/>
                <a:cs typeface="+mn-cs"/>
              </a:rPr>
              <a:pPr algn="ctr">
                <a:lnSpc>
                  <a:spcPts val="1000"/>
                </a:lnSpc>
              </a:pPr>
              <a:t>‹#›</a:t>
            </a:fld>
            <a:endParaRPr lang="en-US" sz="800" b="1" u="none" kern="1200" baseline="0" dirty="0" smtClean="0">
              <a:solidFill>
                <a:schemeClr val="tx1"/>
              </a:solidFill>
              <a:latin typeface="Arial" charset="0"/>
              <a:ea typeface="+mn-ea"/>
              <a:cs typeface="+mn-cs"/>
            </a:endParaRPr>
          </a:p>
        </p:txBody>
      </p:sp>
      <p:sp>
        <p:nvSpPr>
          <p:cNvPr id="2" name="Rectangle 1"/>
          <p:cNvSpPr/>
          <p:nvPr userDrawn="1"/>
        </p:nvSpPr>
        <p:spPr>
          <a:xfrm>
            <a:off x="7894603" y="7498063"/>
            <a:ext cx="1691168" cy="107722"/>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200"/>
              </a:spcBef>
              <a:spcAft>
                <a:spcPts val="0"/>
              </a:spcAft>
              <a:buClrTx/>
              <a:buSzTx/>
              <a:buFontTx/>
              <a:buNone/>
              <a:tabLst/>
              <a:defRPr/>
            </a:pPr>
            <a:r>
              <a:rPr lang="en-US" sz="700" u="none" kern="1200" baseline="0" dirty="0" smtClean="0">
                <a:solidFill>
                  <a:schemeClr val="tx1"/>
                </a:solidFill>
                <a:latin typeface="Arial" charset="0"/>
                <a:ea typeface="+mn-ea"/>
                <a:cs typeface="+mn-cs"/>
              </a:rPr>
              <a:t>©2022  LL Global, Inc.  All rights reserved.</a:t>
            </a:r>
            <a:endParaRPr lang="en-US" sz="7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3985711379"/>
      </p:ext>
    </p:extLst>
  </p:cSld>
  <p:clrMap bg1="lt1" tx1="dk1" bg2="lt2" tx2="dk2" accent1="accent1" accent2="accent2" accent3="accent3" accent4="accent4" accent5="accent5" accent6="accent6" hlink="hlink" folHlink="folHlink"/>
  <p:sldLayoutIdLst>
    <p:sldLayoutId id="2147483744" r:id="rId1"/>
    <p:sldLayoutId id="2147483734" r:id="rId2"/>
    <p:sldLayoutId id="2147483703" r:id="rId3"/>
    <p:sldLayoutId id="2147483751" r:id="rId4"/>
  </p:sldLayoutIdLst>
  <p:timing>
    <p:tnLst>
      <p:par>
        <p:cTn id="1" dur="indefinite" restart="never" nodeType="tmRoot"/>
      </p:par>
    </p:tnLst>
  </p:timing>
  <p:hf hdr="0" dt="0"/>
  <p:txStyles>
    <p:titleStyle>
      <a:lvl1pPr>
        <a:lnSpc>
          <a:spcPts val="1700"/>
        </a:lnSpc>
        <a:defRPr sz="1400" b="1">
          <a:solidFill>
            <a:schemeClr val="bg1"/>
          </a:solidFill>
          <a:latin typeface="+mj-lt"/>
          <a:ea typeface="+mj-ea"/>
          <a:cs typeface="+mj-cs"/>
        </a:defRPr>
      </a:lvl1pPr>
    </p:titleStyle>
    <p:bodyStyle>
      <a:lvl1pPr marL="117475" indent="-117475">
        <a:spcAft>
          <a:spcPts val="600"/>
        </a:spcAft>
        <a:buSzPct val="120000"/>
        <a:buFont typeface="Arial" panose="020B0604020202020204" pitchFamily="34" charset="0"/>
        <a:buChar char="•"/>
        <a:defRPr sz="1100">
          <a:latin typeface="+mn-lt"/>
          <a:ea typeface="+mn-ea"/>
          <a:cs typeface="+mn-cs"/>
        </a:defRPr>
      </a:lvl1pPr>
      <a:lvl2pPr marL="228600" indent="-117475">
        <a:spcAft>
          <a:spcPts val="600"/>
        </a:spcAft>
        <a:buSzPct val="120000"/>
        <a:buFont typeface="Arial" panose="020B0604020202020204" pitchFamily="34" charset="0"/>
        <a:buChar char="•"/>
        <a:defRPr sz="1100">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mod="1">
    <p:ext uri="{27BBF7A9-308A-43DC-89C8-2F10F3537804}">
      <p15:sldGuideLst xmlns:p15="http://schemas.microsoft.com/office/powerpoint/2012/main">
        <p15:guide id="3" orient="horz" pos="288">
          <p15:clr>
            <a:srgbClr val="F26B43"/>
          </p15:clr>
        </p15:guide>
        <p15:guide id="4" pos="323">
          <p15:clr>
            <a:srgbClr val="F26B43"/>
          </p15:clr>
        </p15:guide>
        <p15:guide id="5" pos="5952">
          <p15:clr>
            <a:srgbClr val="F26B43"/>
          </p15:clr>
        </p15:guide>
        <p15:guide id="6" orient="horz" pos="4512">
          <p15:clr>
            <a:srgbClr val="F26B43"/>
          </p15:clr>
        </p15:guide>
        <p15:guide id="8" pos="1728">
          <p15:clr>
            <a:srgbClr val="F26B43"/>
          </p15:clr>
        </p15:guide>
        <p15:guide id="12" orient="horz" pos="4608">
          <p15:clr>
            <a:srgbClr val="F26B43"/>
          </p15:clr>
        </p15:guide>
        <p15:guide id="13" orient="horz" pos="2400">
          <p15:clr>
            <a:srgbClr val="F26B43"/>
          </p15:clr>
        </p15:guide>
        <p15:guide id="14" orient="horz" pos="20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7894603" y="7498063"/>
            <a:ext cx="1691168" cy="107722"/>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200"/>
              </a:spcBef>
              <a:spcAft>
                <a:spcPts val="0"/>
              </a:spcAft>
              <a:buClrTx/>
              <a:buSzTx/>
              <a:buFontTx/>
              <a:buNone/>
              <a:tabLst/>
              <a:defRPr/>
            </a:pPr>
            <a:r>
              <a:rPr lang="en-US" sz="700" u="none" kern="1200" baseline="0" dirty="0" smtClean="0">
                <a:solidFill>
                  <a:schemeClr val="tx1"/>
                </a:solidFill>
                <a:latin typeface="Arial" charset="0"/>
                <a:ea typeface="+mn-ea"/>
                <a:cs typeface="+mn-cs"/>
              </a:rPr>
              <a:t>©2022  LL Global, Inc.  All rights reserved.</a:t>
            </a:r>
            <a:endParaRPr lang="en-US" sz="7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3303736645"/>
      </p:ext>
    </p:extLst>
  </p:cSld>
  <p:clrMap bg1="lt1" tx1="dk1" bg2="lt2" tx2="dk2" accent1="accent1" accent2="accent2" accent3="accent3" accent4="accent4" accent5="accent5" accent6="accent6" hlink="hlink" folHlink="folHlink"/>
  <p:sldLayoutIdLst>
    <p:sldLayoutId id="2147483745" r:id="rId1"/>
    <p:sldLayoutId id="2147483736" r:id="rId2"/>
    <p:sldLayoutId id="2147483716" r:id="rId3"/>
    <p:sldLayoutId id="2147483752" r:id="rId4"/>
  </p:sldLayoutIdLst>
  <p:timing>
    <p:tnLst>
      <p:par>
        <p:cTn id="1" dur="indefinite" restart="never" nodeType="tmRoot"/>
      </p:par>
    </p:tnLst>
  </p:timing>
  <p:hf hdr="0" dt="0"/>
  <p:txStyles>
    <p:titleStyle>
      <a:lvl1pPr>
        <a:lnSpc>
          <a:spcPts val="1700"/>
        </a:lnSpc>
        <a:defRPr sz="1400" b="1">
          <a:solidFill>
            <a:schemeClr val="bg1"/>
          </a:solidFill>
          <a:latin typeface="+mj-lt"/>
          <a:ea typeface="+mj-ea"/>
          <a:cs typeface="+mj-cs"/>
        </a:defRPr>
      </a:lvl1pPr>
    </p:titleStyle>
    <p:bodyStyle>
      <a:lvl1pPr marL="117475" indent="-117475">
        <a:spcAft>
          <a:spcPts val="600"/>
        </a:spcAft>
        <a:buSzPct val="120000"/>
        <a:buFont typeface="Arial" panose="020B0604020202020204" pitchFamily="34" charset="0"/>
        <a:buChar char="•"/>
        <a:defRPr sz="1100">
          <a:latin typeface="+mn-lt"/>
          <a:ea typeface="+mn-ea"/>
          <a:cs typeface="+mn-cs"/>
        </a:defRPr>
      </a:lvl1pPr>
      <a:lvl2pPr marL="228600" indent="-117475">
        <a:spcAft>
          <a:spcPts val="600"/>
        </a:spcAft>
        <a:buSzPct val="120000"/>
        <a:buFont typeface="Arial" panose="020B0604020202020204" pitchFamily="34" charset="0"/>
        <a:buChar char="•"/>
        <a:defRPr sz="1100">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mod="1">
    <p:ext uri="{27BBF7A9-308A-43DC-89C8-2F10F3537804}">
      <p15:sldGuideLst xmlns:p15="http://schemas.microsoft.com/office/powerpoint/2012/main">
        <p15:guide id="3" orient="horz" pos="288">
          <p15:clr>
            <a:srgbClr val="F26B43"/>
          </p15:clr>
        </p15:guide>
        <p15:guide id="4" pos="323">
          <p15:clr>
            <a:srgbClr val="F26B43"/>
          </p15:clr>
        </p15:guide>
        <p15:guide id="5" pos="5952">
          <p15:clr>
            <a:srgbClr val="F26B43"/>
          </p15:clr>
        </p15:guide>
        <p15:guide id="6" orient="horz" pos="4512">
          <p15:clr>
            <a:srgbClr val="F26B43"/>
          </p15:clr>
        </p15:guide>
        <p15:guide id="8" pos="1728">
          <p15:clr>
            <a:srgbClr val="F26B43"/>
          </p15:clr>
        </p15:guide>
        <p15:guide id="12" orient="horz" pos="4608">
          <p15:clr>
            <a:srgbClr val="F26B43"/>
          </p15:clr>
        </p15:guide>
        <p15:guide id="13" orient="horz" pos="2400">
          <p15:clr>
            <a:srgbClr val="F26B43"/>
          </p15:clr>
        </p15:guide>
        <p15:guide id="14" orient="horz" pos="20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7894603" y="7498063"/>
            <a:ext cx="1691168" cy="107722"/>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200"/>
              </a:spcBef>
              <a:spcAft>
                <a:spcPts val="0"/>
              </a:spcAft>
              <a:buClrTx/>
              <a:buSzTx/>
              <a:buFontTx/>
              <a:buNone/>
              <a:tabLst/>
              <a:defRPr/>
            </a:pPr>
            <a:r>
              <a:rPr lang="en-US" sz="700" u="none" kern="1200" baseline="0" dirty="0" smtClean="0">
                <a:solidFill>
                  <a:schemeClr val="tx1"/>
                </a:solidFill>
                <a:latin typeface="Arial" charset="0"/>
                <a:ea typeface="+mn-ea"/>
                <a:cs typeface="+mn-cs"/>
              </a:rPr>
              <a:t>©2022  LL Global, Inc.  All rights reserved.</a:t>
            </a:r>
            <a:endParaRPr lang="en-US" sz="7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2444296686"/>
      </p:ext>
    </p:extLst>
  </p:cSld>
  <p:clrMap bg1="lt1" tx1="dk1" bg2="lt2" tx2="dk2" accent1="accent1" accent2="accent2" accent3="accent3" accent4="accent4" accent5="accent5" accent6="accent6" hlink="hlink" folHlink="folHlink"/>
  <p:sldLayoutIdLst>
    <p:sldLayoutId id="2147483746" r:id="rId1"/>
    <p:sldLayoutId id="2147483737" r:id="rId2"/>
    <p:sldLayoutId id="2147483753" r:id="rId3"/>
  </p:sldLayoutIdLst>
  <p:timing>
    <p:tnLst>
      <p:par>
        <p:cTn id="1" dur="indefinite" restart="never" nodeType="tmRoot"/>
      </p:par>
    </p:tnLst>
  </p:timing>
  <p:hf hdr="0" dt="0"/>
  <p:txStyles>
    <p:titleStyle>
      <a:lvl1pPr>
        <a:lnSpc>
          <a:spcPts val="1700"/>
        </a:lnSpc>
        <a:defRPr sz="1400" b="1">
          <a:solidFill>
            <a:schemeClr val="bg1"/>
          </a:solidFill>
          <a:latin typeface="+mj-lt"/>
          <a:ea typeface="+mj-ea"/>
          <a:cs typeface="+mj-cs"/>
        </a:defRPr>
      </a:lvl1pPr>
    </p:titleStyle>
    <p:bodyStyle>
      <a:lvl1pPr marL="117475" indent="-117475">
        <a:spcAft>
          <a:spcPts val="600"/>
        </a:spcAft>
        <a:buSzPct val="120000"/>
        <a:buFont typeface="Arial" panose="020B0604020202020204" pitchFamily="34" charset="0"/>
        <a:buChar char="•"/>
        <a:defRPr sz="1100">
          <a:latin typeface="+mn-lt"/>
          <a:ea typeface="+mn-ea"/>
          <a:cs typeface="+mn-cs"/>
        </a:defRPr>
      </a:lvl1pPr>
      <a:lvl2pPr marL="228600" indent="-117475">
        <a:spcAft>
          <a:spcPts val="600"/>
        </a:spcAft>
        <a:buSzPct val="120000"/>
        <a:buFont typeface="Arial" panose="020B0604020202020204" pitchFamily="34" charset="0"/>
        <a:buChar char="•"/>
        <a:defRPr sz="1100">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mod="1">
    <p:ext uri="{27BBF7A9-308A-43DC-89C8-2F10F3537804}">
      <p15:sldGuideLst xmlns:p15="http://schemas.microsoft.com/office/powerpoint/2012/main">
        <p15:guide id="3" orient="horz" pos="288">
          <p15:clr>
            <a:srgbClr val="F26B43"/>
          </p15:clr>
        </p15:guide>
        <p15:guide id="4" pos="323">
          <p15:clr>
            <a:srgbClr val="F26B43"/>
          </p15:clr>
        </p15:guide>
        <p15:guide id="5" pos="5952">
          <p15:clr>
            <a:srgbClr val="F26B43"/>
          </p15:clr>
        </p15:guide>
        <p15:guide id="6" orient="horz" pos="4512">
          <p15:clr>
            <a:srgbClr val="F26B43"/>
          </p15:clr>
        </p15:guide>
        <p15:guide id="8" pos="1728">
          <p15:clr>
            <a:srgbClr val="F26B43"/>
          </p15:clr>
        </p15:guide>
        <p15:guide id="12" orient="horz" pos="4608">
          <p15:clr>
            <a:srgbClr val="F26B43"/>
          </p15:clr>
        </p15:guide>
        <p15:guide id="13" orient="horz" pos="2400">
          <p15:clr>
            <a:srgbClr val="F26B43"/>
          </p15:clr>
        </p15:guide>
        <p15:guide id="14" orient="horz" pos="20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4881711" y="7445998"/>
            <a:ext cx="361508" cy="211853"/>
          </a:xfrm>
          <a:prstGeom prst="rect">
            <a:avLst/>
          </a:prstGeom>
        </p:spPr>
        <p:txBody>
          <a:bodyPr wrap="square">
            <a:spAutoFit/>
          </a:bodyPr>
          <a:lstStyle/>
          <a:p>
            <a:pPr algn="ctr">
              <a:lnSpc>
                <a:spcPts val="1000"/>
              </a:lnSpc>
            </a:pPr>
            <a:fld id="{381A40AD-D82B-490D-AFFB-B0E575243282}" type="slidenum">
              <a:rPr lang="en-US" sz="800" b="1" u="none" kern="1200" baseline="0" smtClean="0">
                <a:solidFill>
                  <a:schemeClr val="tx1"/>
                </a:solidFill>
                <a:latin typeface="Arial" charset="0"/>
                <a:ea typeface="+mn-ea"/>
                <a:cs typeface="+mn-cs"/>
              </a:rPr>
              <a:pPr algn="ctr">
                <a:lnSpc>
                  <a:spcPts val="1000"/>
                </a:lnSpc>
              </a:pPr>
              <a:t>‹#›</a:t>
            </a:fld>
            <a:endParaRPr lang="en-US" sz="800" b="1" u="none" kern="1200" baseline="0" dirty="0" smtClean="0">
              <a:solidFill>
                <a:schemeClr val="tx1"/>
              </a:solidFill>
              <a:latin typeface="Arial" charset="0"/>
              <a:ea typeface="+mn-ea"/>
              <a:cs typeface="+mn-cs"/>
            </a:endParaRPr>
          </a:p>
        </p:txBody>
      </p:sp>
      <p:sp>
        <p:nvSpPr>
          <p:cNvPr id="2" name="Rectangle 1"/>
          <p:cNvSpPr/>
          <p:nvPr userDrawn="1"/>
        </p:nvSpPr>
        <p:spPr>
          <a:xfrm>
            <a:off x="7894603" y="7498063"/>
            <a:ext cx="1691168" cy="107722"/>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200"/>
              </a:spcBef>
              <a:spcAft>
                <a:spcPts val="0"/>
              </a:spcAft>
              <a:buClrTx/>
              <a:buSzTx/>
              <a:buFontTx/>
              <a:buNone/>
              <a:tabLst/>
              <a:defRPr/>
            </a:pPr>
            <a:r>
              <a:rPr lang="en-US" sz="700" u="none" kern="1200" baseline="0" dirty="0" smtClean="0">
                <a:solidFill>
                  <a:schemeClr val="tx1"/>
                </a:solidFill>
                <a:latin typeface="Arial" charset="0"/>
                <a:ea typeface="+mn-ea"/>
                <a:cs typeface="+mn-cs"/>
              </a:rPr>
              <a:t>©2022  LL Global, Inc.  All rights reserved.</a:t>
            </a:r>
            <a:endParaRPr lang="en-US" sz="7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3292746320"/>
      </p:ext>
    </p:extLst>
  </p:cSld>
  <p:clrMap bg1="lt1" tx1="dk1" bg2="lt2" tx2="dk2" accent1="accent1" accent2="accent2" accent3="accent3" accent4="accent4" accent5="accent5" accent6="accent6" hlink="hlink" folHlink="folHlink"/>
  <p:sldLayoutIdLst>
    <p:sldLayoutId id="2147483748" r:id="rId1"/>
  </p:sldLayoutIdLst>
  <p:timing>
    <p:tnLst>
      <p:par>
        <p:cTn id="1" dur="indefinite" restart="never" nodeType="tmRoot"/>
      </p:par>
    </p:tnLst>
  </p:timing>
  <p:hf hdr="0" dt="0"/>
  <p:txStyles>
    <p:titleStyle>
      <a:lvl1pPr>
        <a:lnSpc>
          <a:spcPts val="1700"/>
        </a:lnSpc>
        <a:defRPr sz="1400" b="1">
          <a:solidFill>
            <a:schemeClr val="bg1"/>
          </a:solidFill>
          <a:latin typeface="+mj-lt"/>
          <a:ea typeface="+mj-ea"/>
          <a:cs typeface="+mj-cs"/>
        </a:defRPr>
      </a:lvl1pPr>
    </p:titleStyle>
    <p:bodyStyle>
      <a:lvl1pPr marL="117475" indent="-117475">
        <a:spcAft>
          <a:spcPts val="600"/>
        </a:spcAft>
        <a:buSzPct val="120000"/>
        <a:buFont typeface="Arial" panose="020B0604020202020204" pitchFamily="34" charset="0"/>
        <a:buChar char="•"/>
        <a:defRPr sz="1100">
          <a:latin typeface="+mn-lt"/>
          <a:ea typeface="+mn-ea"/>
          <a:cs typeface="+mn-cs"/>
        </a:defRPr>
      </a:lvl1pPr>
      <a:lvl2pPr marL="228600" indent="-117475">
        <a:spcAft>
          <a:spcPts val="600"/>
        </a:spcAft>
        <a:buSzPct val="120000"/>
        <a:buFont typeface="Arial" panose="020B0604020202020204" pitchFamily="34" charset="0"/>
        <a:buChar char="•"/>
        <a:defRPr sz="1100">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mod="1">
    <p:ext uri="{27BBF7A9-308A-43DC-89C8-2F10F3537804}">
      <p15:sldGuideLst xmlns:p15="http://schemas.microsoft.com/office/powerpoint/2012/main">
        <p15:guide id="3" orient="horz" pos="288">
          <p15:clr>
            <a:srgbClr val="F26B43"/>
          </p15:clr>
        </p15:guide>
        <p15:guide id="4" pos="323">
          <p15:clr>
            <a:srgbClr val="F26B43"/>
          </p15:clr>
        </p15:guide>
        <p15:guide id="5" pos="5952">
          <p15:clr>
            <a:srgbClr val="F26B43"/>
          </p15:clr>
        </p15:guide>
        <p15:guide id="6" orient="horz" pos="4512">
          <p15:clr>
            <a:srgbClr val="F26B43"/>
          </p15:clr>
        </p15:guide>
        <p15:guide id="8" pos="1728">
          <p15:clr>
            <a:srgbClr val="F26B43"/>
          </p15:clr>
        </p15:guide>
        <p15:guide id="12" orient="horz" pos="4608">
          <p15:clr>
            <a:srgbClr val="F26B43"/>
          </p15:clr>
        </p15:guide>
        <p15:guide id="13" orient="horz" pos="2400">
          <p15:clr>
            <a:srgbClr val="F26B43"/>
          </p15:clr>
        </p15:guide>
        <p15:guide id="14" orient="horz" pos="20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516944"/>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nSpc>
          <a:spcPts val="1700"/>
        </a:lnSpc>
        <a:defRPr sz="2000" b="1">
          <a:solidFill>
            <a:schemeClr val="tx2"/>
          </a:solidFill>
          <a:latin typeface="+mj-lt"/>
          <a:ea typeface="+mj-ea"/>
          <a:cs typeface="+mj-cs"/>
        </a:defRPr>
      </a:lvl1pPr>
    </p:titleStyle>
    <p:bodyStyle>
      <a:lvl1pPr marL="0" indent="0">
        <a:lnSpc>
          <a:spcPts val="1400"/>
        </a:lnSpc>
        <a:spcAft>
          <a:spcPts val="800"/>
        </a:spcAft>
        <a:buSzPct val="120000"/>
        <a:buFont typeface="Arial" panose="020B0604020202020204" pitchFamily="34" charset="0"/>
        <a:buNone/>
        <a:defRPr sz="1100">
          <a:solidFill>
            <a:schemeClr val="tx2"/>
          </a:solidFill>
          <a:latin typeface="+mn-lt"/>
          <a:ea typeface="+mn-ea"/>
          <a:cs typeface="+mn-cs"/>
        </a:defRPr>
      </a:lvl1pPr>
      <a:lvl2pPr marL="111125" indent="0">
        <a:lnSpc>
          <a:spcPts val="1400"/>
        </a:lnSpc>
        <a:spcAft>
          <a:spcPts val="800"/>
        </a:spcAft>
        <a:buSzPct val="120000"/>
        <a:buFont typeface="Arial" panose="020B0604020202020204" pitchFamily="34" charset="0"/>
        <a:buNone/>
        <a:defRPr sz="1100">
          <a:solidFill>
            <a:schemeClr val="tx2"/>
          </a:solidFill>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mod="1">
    <p:ext uri="{27BBF7A9-308A-43DC-89C8-2F10F3537804}">
      <p15:sldGuideLst xmlns:p15="http://schemas.microsoft.com/office/powerpoint/2012/main">
        <p15:guide id="3" orient="horz" pos="480">
          <p15:clr>
            <a:srgbClr val="F26B43"/>
          </p15:clr>
        </p15:guide>
        <p15:guide id="5" pos="5952">
          <p15:clr>
            <a:srgbClr val="F26B43"/>
          </p15:clr>
        </p15:guide>
        <p15:guide id="6" orient="horz" pos="4512">
          <p15:clr>
            <a:srgbClr val="F26B43"/>
          </p15:clr>
        </p15:guide>
        <p15:guide id="8" pos="360">
          <p15:clr>
            <a:srgbClr val="F26B43"/>
          </p15:clr>
        </p15:guide>
        <p15:guide id="12" orient="horz" pos="4608">
          <p15:clr>
            <a:srgbClr val="F26B43"/>
          </p15:clr>
        </p15:guide>
        <p15:guide id="13" orient="horz" pos="2400">
          <p15:clr>
            <a:srgbClr val="F26B43"/>
          </p15:clr>
        </p15:guide>
        <p15:guide id="14" orient="horz" pos="2088">
          <p15:clr>
            <a:srgbClr val="F26B43"/>
          </p15:clr>
        </p15:guide>
        <p15:guide id="15" pos="2376">
          <p15:clr>
            <a:srgbClr val="F26B43"/>
          </p15:clr>
        </p15:guide>
        <p15:guide id="16" orient="horz" pos="5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21.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wmf"/><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3400" y="5278396"/>
            <a:ext cx="5562600" cy="1254189"/>
          </a:xfrm>
          <a:solidFill>
            <a:srgbClr val="EBE8E5"/>
          </a:solidFill>
        </p:spPr>
        <p:txBody>
          <a:bodyPr/>
          <a:lstStyle/>
          <a:p>
            <a:r>
              <a:rPr lang="en-US" dirty="0" smtClean="0"/>
              <a:t>When an employer-sponsored retirement plan is available, most workers do participate. Participation is, for the most part, consistent across generation and gender.</a:t>
            </a:r>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Saving for retirement</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Current Plan Participation: </a:t>
            </a:r>
            <a:r>
              <a:rPr lang="en-US" dirty="0" smtClean="0">
                <a:solidFill>
                  <a:srgbClr val="FFFFFF"/>
                </a:solidFill>
              </a:rPr>
              <a:t>By Generation &amp; Gender</a:t>
            </a:r>
            <a:endParaRPr lang="en-US" dirty="0">
              <a:solidFill>
                <a:srgbClr val="FFFFFF"/>
              </a:solidFill>
            </a:endParaRPr>
          </a:p>
        </p:txBody>
      </p:sp>
      <p:grpSp>
        <p:nvGrpSpPr>
          <p:cNvPr id="10" name="Group 9"/>
          <p:cNvGrpSpPr/>
          <p:nvPr/>
        </p:nvGrpSpPr>
        <p:grpSpPr>
          <a:xfrm>
            <a:off x="527341" y="5193665"/>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581551" y="4296995"/>
            <a:ext cx="8819098" cy="194925"/>
          </a:xfrm>
          <a:prstGeom prst="rect">
            <a:avLst/>
          </a:prstGeom>
        </p:spPr>
        <p:txBody>
          <a:bodyPr wrap="square">
            <a:spAutoFit/>
          </a:bodyPr>
          <a:lstStyle/>
          <a:p>
            <a:pPr lvl="0" fontAlgn="base">
              <a:lnSpc>
                <a:spcPts val="800"/>
              </a:lnSpc>
              <a:spcAft>
                <a:spcPts val="300"/>
              </a:spcAft>
              <a:buClr>
                <a:srgbClr val="00A9E0"/>
              </a:buClr>
              <a:buSzPct val="90000"/>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 Pulse</a:t>
            </a:r>
            <a:r>
              <a:rPr kumimoji="0" lang="en-US" sz="800" b="0" u="none" strike="noStrike" kern="0" cap="none" spc="0" normalizeH="0" noProof="0" dirty="0" smtClean="0">
                <a:ln>
                  <a:noFill/>
                </a:ln>
                <a:solidFill>
                  <a:schemeClr val="tx1">
                    <a:lumMod val="65000"/>
                    <a:lumOff val="35000"/>
                  </a:schemeClr>
                </a:solidFill>
                <a:effectLst/>
                <a:uLnTx/>
                <a:uFillTx/>
              </a:rPr>
              <a:t> </a:t>
            </a:r>
            <a:r>
              <a:rPr lang="en-US" sz="800" kern="0" dirty="0" smtClean="0">
                <a:solidFill>
                  <a:schemeClr val="tx1">
                    <a:lumMod val="65000"/>
                    <a:lumOff val="35000"/>
                  </a:schemeClr>
                </a:solidFill>
              </a:rPr>
              <a:t>Survey, LIMRA SRI®, based on 1,293 workers who have an employer-sponsored retirement savings plan available.</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07187" y="7145813"/>
            <a:ext cx="447558" cy="200055"/>
          </a:xfrm>
          <a:prstGeom prst="rect">
            <a:avLst/>
          </a:prstGeom>
          <a:noFill/>
        </p:spPr>
        <p:txBody>
          <a:bodyPr wrap="none" rtlCol="0">
            <a:spAutoFit/>
          </a:bodyPr>
          <a:lstStyle/>
          <a:p>
            <a:r>
              <a:rPr lang="en-US" sz="700" dirty="0" smtClean="0"/>
              <a:t>PT202</a:t>
            </a:r>
          </a:p>
        </p:txBody>
      </p:sp>
      <p:sp>
        <p:nvSpPr>
          <p:cNvPr id="25" name="Text Placeholder 24"/>
          <p:cNvSpPr>
            <a:spLocks noGrp="1"/>
          </p:cNvSpPr>
          <p:nvPr>
            <p:ph type="body" sz="quarter" idx="14"/>
          </p:nvPr>
        </p:nvSpPr>
        <p:spPr>
          <a:xfrm>
            <a:off x="533400" y="1063231"/>
            <a:ext cx="8915400" cy="274449"/>
          </a:xfrm>
        </p:spPr>
        <p:txBody>
          <a:bodyPr/>
          <a:lstStyle/>
          <a:p>
            <a:r>
              <a:rPr lang="en-US" dirty="0" smtClean="0"/>
              <a:t>Contributing to Current Employer’s Retirement Plan</a:t>
            </a:r>
            <a:endParaRPr lang="en-US" dirty="0"/>
          </a:p>
        </p:txBody>
      </p:sp>
      <p:graphicFrame>
        <p:nvGraphicFramePr>
          <p:cNvPr id="13" name="Chart 12"/>
          <p:cNvGraphicFramePr>
            <a:graphicFrameLocks/>
          </p:cNvGraphicFramePr>
          <p:nvPr>
            <p:extLst/>
          </p:nvPr>
        </p:nvGraphicFramePr>
        <p:xfrm>
          <a:off x="1264600" y="1821102"/>
          <a:ext cx="2057400"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a:graphicFrameLocks/>
          </p:cNvGraphicFramePr>
          <p:nvPr>
            <p:extLst/>
          </p:nvPr>
        </p:nvGraphicFramePr>
        <p:xfrm>
          <a:off x="3601919" y="1368045"/>
          <a:ext cx="4572000" cy="295275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3831152" y="1566299"/>
            <a:ext cx="4214950" cy="230832"/>
            <a:chOff x="3345959" y="1454332"/>
            <a:chExt cx="4214950" cy="230832"/>
          </a:xfrm>
        </p:grpSpPr>
        <p:sp>
          <p:nvSpPr>
            <p:cNvPr id="4" name="TextBox 3"/>
            <p:cNvSpPr txBox="1"/>
            <p:nvPr/>
          </p:nvSpPr>
          <p:spPr>
            <a:xfrm>
              <a:off x="3345959" y="1454332"/>
              <a:ext cx="4214950" cy="230832"/>
            </a:xfrm>
            <a:prstGeom prst="rect">
              <a:avLst/>
            </a:prstGeom>
            <a:noFill/>
          </p:spPr>
          <p:txBody>
            <a:bodyPr wrap="square" rtlCol="0">
              <a:spAutoFit/>
            </a:bodyPr>
            <a:lstStyle/>
            <a:p>
              <a:pPr algn="ctr"/>
              <a:r>
                <a:rPr lang="en-US" sz="900" dirty="0" smtClean="0"/>
                <a:t>Yes, currently contributing      Yes, but no longer contributing</a:t>
              </a:r>
              <a:r>
                <a:rPr lang="en-US" sz="900" dirty="0"/>
                <a:t> </a:t>
              </a:r>
              <a:r>
                <a:rPr lang="en-US" sz="900" dirty="0" smtClean="0"/>
                <a:t>     No, never</a:t>
              </a:r>
              <a:endParaRPr lang="en-US" sz="900" dirty="0"/>
            </a:p>
          </p:txBody>
        </p:sp>
        <p:sp>
          <p:nvSpPr>
            <p:cNvPr id="5" name="Rectangle 4"/>
            <p:cNvSpPr/>
            <p:nvPr/>
          </p:nvSpPr>
          <p:spPr>
            <a:xfrm flipV="1">
              <a:off x="3457302" y="1532710"/>
              <a:ext cx="78377" cy="78377"/>
            </a:xfrm>
            <a:prstGeom prst="rect">
              <a:avLst/>
            </a:prstGeom>
            <a:solidFill>
              <a:srgbClr val="429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flipV="1">
              <a:off x="4962149" y="1531452"/>
              <a:ext cx="78377" cy="78377"/>
            </a:xfrm>
            <a:prstGeom prst="rect">
              <a:avLst/>
            </a:prstGeom>
            <a:solidFill>
              <a:srgbClr val="D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6695660" y="1530784"/>
              <a:ext cx="78377" cy="78377"/>
            </a:xfrm>
            <a:prstGeom prst="rect">
              <a:avLst/>
            </a:prstGeom>
            <a:solidFill>
              <a:srgbClr val="007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7766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nvPr>
        </p:nvGraphicFramePr>
        <p:xfrm>
          <a:off x="354143" y="967568"/>
          <a:ext cx="9353550" cy="37719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quarter" idx="11"/>
          </p:nvPr>
        </p:nvSpPr>
        <p:spPr>
          <a:xfrm>
            <a:off x="512763" y="5111534"/>
            <a:ext cx="4068862" cy="1036181"/>
          </a:xfrm>
          <a:solidFill>
            <a:srgbClr val="EBE8E5"/>
          </a:solidFill>
        </p:spPr>
        <p:txBody>
          <a:bodyPr/>
          <a:lstStyle/>
          <a:p>
            <a:r>
              <a:rPr lang="en-US" dirty="0" smtClean="0"/>
              <a:t>Gen Z/Millennial workers are more likely to plan to retire younger than age 60 than older generations.  </a:t>
            </a:r>
            <a:endParaRPr lang="en-US" dirty="0"/>
          </a:p>
        </p:txBody>
      </p:sp>
      <p:sp>
        <p:nvSpPr>
          <p:cNvPr id="3" name="Text Placeholder 2"/>
          <p:cNvSpPr>
            <a:spLocks noGrp="1"/>
          </p:cNvSpPr>
          <p:nvPr>
            <p:ph type="body" sz="quarter" idx="12"/>
          </p:nvPr>
        </p:nvSpPr>
        <p:spPr>
          <a:xfrm>
            <a:off x="5505651" y="5079327"/>
            <a:ext cx="3943149" cy="910506"/>
          </a:xfrm>
        </p:spPr>
        <p:txBody>
          <a:bodyPr wrap="square">
            <a:spAutoFit/>
          </a:bodyPr>
          <a:lstStyle/>
          <a:p>
            <a:r>
              <a:rPr lang="en-US" dirty="0" smtClean="0"/>
              <a:t>More Baby Boomers are likely to already be older than 60, driving the low percentage of Baby Boomer workers who plan to retire younger than 60.</a:t>
            </a:r>
          </a:p>
          <a:p>
            <a:r>
              <a:rPr lang="en-US" dirty="0" smtClean="0"/>
              <a:t>Baby Boomers (those still working) plan later retirements than younger generations.</a:t>
            </a:r>
            <a:endParaRPr lang="en-US" dirty="0"/>
          </a:p>
        </p:txBody>
      </p:sp>
      <p:sp>
        <p:nvSpPr>
          <p:cNvPr id="4" name="Text Placeholder 3"/>
          <p:cNvSpPr>
            <a:spLocks noGrp="1"/>
          </p:cNvSpPr>
          <p:nvPr>
            <p:ph type="body" sz="quarter" idx="14"/>
          </p:nvPr>
        </p:nvSpPr>
        <p:spPr>
          <a:xfrm>
            <a:off x="512763" y="1180739"/>
            <a:ext cx="8936037" cy="274449"/>
          </a:xfrm>
        </p:spPr>
        <p:txBody>
          <a:bodyPr/>
          <a:lstStyle/>
          <a:p>
            <a:r>
              <a:rPr lang="en-US" dirty="0" smtClean="0"/>
              <a:t>Planned Retirement Age, by Generation </a:t>
            </a:r>
            <a:endParaRPr lang="en-US" dirty="0"/>
          </a:p>
          <a:p>
            <a:endParaRPr lang="en-US" dirty="0"/>
          </a:p>
          <a:p>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Retirement strategy</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Planned Retirement Age: </a:t>
            </a:r>
            <a:r>
              <a:rPr lang="en-US" dirty="0" smtClean="0">
                <a:solidFill>
                  <a:srgbClr val="FFFFFF"/>
                </a:solidFill>
              </a:rPr>
              <a:t>By Generation</a:t>
            </a:r>
            <a:endParaRPr lang="en-US" dirty="0">
              <a:solidFill>
                <a:srgbClr val="FFFFFF"/>
              </a:solidFill>
            </a:endParaRPr>
          </a:p>
        </p:txBody>
      </p:sp>
      <p:grpSp>
        <p:nvGrpSpPr>
          <p:cNvPr id="10" name="Group 9"/>
          <p:cNvGrpSpPr/>
          <p:nvPr/>
        </p:nvGrpSpPr>
        <p:grpSpPr>
          <a:xfrm>
            <a:off x="512763" y="5028757"/>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471633" y="4580760"/>
            <a:ext cx="8977167" cy="194925"/>
          </a:xfrm>
          <a:prstGeom prst="rect">
            <a:avLst/>
          </a:prstGeom>
        </p:spPr>
        <p:txBody>
          <a:bodyPr wrap="square">
            <a:spAutoFit/>
          </a:bodyPr>
          <a:lstStyle/>
          <a:p>
            <a:pPr marL="0" marR="0" lvl="0" indent="0" defTabSz="914400" eaLnBrk="1" fontAlgn="base" latinLnBrk="0" hangingPunct="1">
              <a:lnSpc>
                <a:spcPts val="800"/>
              </a:lnSpc>
              <a:spcBef>
                <a:spcPts val="0"/>
              </a:spcBef>
              <a:spcAft>
                <a:spcPts val="300"/>
              </a:spcAft>
              <a:buClr>
                <a:srgbClr val="00A9E0"/>
              </a:buClr>
              <a:buSzPct val="90000"/>
              <a:buFontTx/>
              <a:buNone/>
              <a:tabLst/>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a:t>
            </a:r>
            <a:r>
              <a:rPr lang="en-US" sz="800" kern="0" dirty="0" smtClean="0">
                <a:solidFill>
                  <a:schemeClr val="tx1">
                    <a:lumMod val="65000"/>
                    <a:lumOff val="35000"/>
                  </a:schemeClr>
                </a:solidFill>
              </a:rPr>
              <a:t> Survey, LIMRA SRI®, based on 1,076 workers who have a specific planned retirement age in mind.</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12908" y="7159625"/>
            <a:ext cx="397866" cy="200055"/>
          </a:xfrm>
          <a:prstGeom prst="rect">
            <a:avLst/>
          </a:prstGeom>
          <a:noFill/>
        </p:spPr>
        <p:txBody>
          <a:bodyPr wrap="none" rtlCol="0">
            <a:spAutoFit/>
          </a:bodyPr>
          <a:lstStyle/>
          <a:p>
            <a:r>
              <a:rPr lang="en-US" sz="700" dirty="0" smtClean="0"/>
              <a:t>PT25</a:t>
            </a:r>
          </a:p>
        </p:txBody>
      </p:sp>
    </p:spTree>
    <p:extLst>
      <p:ext uri="{BB962C8B-B14F-4D97-AF65-F5344CB8AC3E}">
        <p14:creationId xmlns:p14="http://schemas.microsoft.com/office/powerpoint/2010/main" val="499724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2013" y="5675213"/>
            <a:ext cx="4068862" cy="1254189"/>
          </a:xfrm>
          <a:solidFill>
            <a:srgbClr val="EBE8E5"/>
          </a:solidFill>
        </p:spPr>
        <p:txBody>
          <a:bodyPr/>
          <a:lstStyle/>
          <a:p>
            <a:r>
              <a:rPr lang="en-US" dirty="0" smtClean="0"/>
              <a:t>Few workers have a specific age in mind when they think about when they will retire; younger workers are more likely than Baby Boomers to have a target retirement age.</a:t>
            </a:r>
            <a:endParaRPr lang="en-US" dirty="0"/>
          </a:p>
        </p:txBody>
      </p:sp>
      <p:sp>
        <p:nvSpPr>
          <p:cNvPr id="3" name="Text Placeholder 2"/>
          <p:cNvSpPr>
            <a:spLocks noGrp="1"/>
          </p:cNvSpPr>
          <p:nvPr>
            <p:ph type="body" sz="quarter" idx="12"/>
          </p:nvPr>
        </p:nvSpPr>
        <p:spPr>
          <a:xfrm>
            <a:off x="5505651" y="5675213"/>
            <a:ext cx="3943149" cy="1487587"/>
          </a:xfrm>
        </p:spPr>
        <p:txBody>
          <a:bodyPr wrap="square">
            <a:spAutoFit/>
          </a:bodyPr>
          <a:lstStyle/>
          <a:p>
            <a:r>
              <a:rPr lang="en-US" dirty="0" smtClean="0"/>
              <a:t>Plans become more </a:t>
            </a:r>
            <a:r>
              <a:rPr lang="en-US" dirty="0" smtClean="0">
                <a:solidFill>
                  <a:schemeClr val="tx1"/>
                </a:solidFill>
              </a:rPr>
              <a:t>flexible</a:t>
            </a:r>
            <a:r>
              <a:rPr lang="en-US" dirty="0" smtClean="0"/>
              <a:t> for older workers, who are more likely to report no </a:t>
            </a:r>
            <a:r>
              <a:rPr lang="en-US" i="1" dirty="0" smtClean="0"/>
              <a:t>specific date</a:t>
            </a:r>
            <a:r>
              <a:rPr lang="en-US" dirty="0" smtClean="0"/>
              <a:t> for retirement in mind, but Baby Boomers </a:t>
            </a:r>
            <a:r>
              <a:rPr lang="en-US" dirty="0" smtClean="0">
                <a:solidFill>
                  <a:schemeClr val="tx1"/>
                </a:solidFill>
              </a:rPr>
              <a:t>are more likely to plan to retire sooner.</a:t>
            </a:r>
          </a:p>
          <a:p>
            <a:r>
              <a:rPr lang="en-US" dirty="0" smtClean="0">
                <a:solidFill>
                  <a:schemeClr val="tx1"/>
                </a:solidFill>
              </a:rPr>
              <a:t>Gen Z/Millennials and Gen Xers are nearly equally likely to plan a longer (10 or more years</a:t>
            </a:r>
            <a:r>
              <a:rPr lang="en-US" dirty="0" smtClean="0"/>
              <a:t>) retirement horizon, or to see themselves </a:t>
            </a:r>
            <a:r>
              <a:rPr lang="en-US" i="1" dirty="0" smtClean="0"/>
              <a:t>never</a:t>
            </a:r>
            <a:r>
              <a:rPr lang="en-US" dirty="0" smtClean="0"/>
              <a:t> retiring.</a:t>
            </a:r>
          </a:p>
          <a:p>
            <a:r>
              <a:rPr lang="en-US" dirty="0" smtClean="0"/>
              <a:t>Men are only slightly more likely than women to have a specific retirement target age in mind.</a:t>
            </a:r>
            <a:endParaRPr lang="en-US" dirty="0"/>
          </a:p>
        </p:txBody>
      </p:sp>
      <p:sp>
        <p:nvSpPr>
          <p:cNvPr id="4" name="Text Placeholder 3"/>
          <p:cNvSpPr>
            <a:spLocks noGrp="1"/>
          </p:cNvSpPr>
          <p:nvPr>
            <p:ph type="body" sz="quarter" idx="14"/>
          </p:nvPr>
        </p:nvSpPr>
        <p:spPr>
          <a:xfrm>
            <a:off x="512763" y="1115090"/>
            <a:ext cx="8936037" cy="274449"/>
          </a:xfrm>
        </p:spPr>
        <p:txBody>
          <a:bodyPr/>
          <a:lstStyle/>
          <a:p>
            <a:r>
              <a:rPr lang="en-US" dirty="0" smtClean="0"/>
              <a:t>Workers: Do You Have a Specific Age at Which You Plan to Retire?</a:t>
            </a:r>
            <a:endParaRPr lang="en-US" dirty="0"/>
          </a:p>
          <a:p>
            <a:endParaRPr lang="en-US" dirty="0"/>
          </a:p>
          <a:p>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Retirement Strategy</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Specific Planned Retirement Age: </a:t>
            </a:r>
            <a:r>
              <a:rPr lang="en-US" dirty="0" smtClean="0">
                <a:solidFill>
                  <a:srgbClr val="FFFFFF"/>
                </a:solidFill>
              </a:rPr>
              <a:t>By Generation</a:t>
            </a:r>
            <a:endParaRPr lang="en-US" dirty="0">
              <a:solidFill>
                <a:srgbClr val="FFFFFF"/>
              </a:solidFill>
            </a:endParaRPr>
          </a:p>
        </p:txBody>
      </p:sp>
      <p:grpSp>
        <p:nvGrpSpPr>
          <p:cNvPr id="10" name="Group 9"/>
          <p:cNvGrpSpPr/>
          <p:nvPr/>
        </p:nvGrpSpPr>
        <p:grpSpPr>
          <a:xfrm>
            <a:off x="532013" y="5592436"/>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532013" y="5299966"/>
            <a:ext cx="4325936" cy="194925"/>
          </a:xfrm>
          <a:prstGeom prst="rect">
            <a:avLst/>
          </a:prstGeom>
        </p:spPr>
        <p:txBody>
          <a:bodyPr wrap="square">
            <a:spAutoFit/>
          </a:bodyPr>
          <a:lstStyle/>
          <a:p>
            <a:pPr marL="0" marR="0" lvl="0" indent="0" defTabSz="914400" eaLnBrk="1" fontAlgn="base" latinLnBrk="0" hangingPunct="1">
              <a:lnSpc>
                <a:spcPts val="800"/>
              </a:lnSpc>
              <a:spcBef>
                <a:spcPts val="0"/>
              </a:spcBef>
              <a:spcAft>
                <a:spcPts val="300"/>
              </a:spcAft>
              <a:buClr>
                <a:srgbClr val="00A9E0"/>
              </a:buClr>
              <a:buSzPct val="90000"/>
              <a:buFontTx/>
              <a:buNone/>
              <a:tabLst/>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a:t>
            </a:r>
            <a:r>
              <a:rPr lang="en-US" sz="800" kern="0" dirty="0" smtClean="0">
                <a:solidFill>
                  <a:schemeClr val="tx1">
                    <a:lumMod val="65000"/>
                    <a:lumOff val="35000"/>
                  </a:schemeClr>
                </a:solidFill>
              </a:rPr>
              <a:t> Survey, LIMRA SRI®, based on 4,107 workers.</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08442" y="7144298"/>
            <a:ext cx="625225" cy="200055"/>
          </a:xfrm>
          <a:prstGeom prst="rect">
            <a:avLst/>
          </a:prstGeom>
          <a:noFill/>
        </p:spPr>
        <p:txBody>
          <a:bodyPr wrap="square" rtlCol="0">
            <a:spAutoFit/>
          </a:bodyPr>
          <a:lstStyle/>
          <a:p>
            <a:r>
              <a:rPr lang="en-US" sz="700" dirty="0" smtClean="0"/>
              <a:t>PT34</a:t>
            </a:r>
          </a:p>
        </p:txBody>
      </p:sp>
      <p:graphicFrame>
        <p:nvGraphicFramePr>
          <p:cNvPr id="16" name="Chart 15"/>
          <p:cNvGraphicFramePr>
            <a:graphicFrameLocks/>
          </p:cNvGraphicFramePr>
          <p:nvPr>
            <p:extLst/>
          </p:nvPr>
        </p:nvGraphicFramePr>
        <p:xfrm>
          <a:off x="2694981" y="1371600"/>
          <a:ext cx="6656129"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nvPr>
        </p:nvGraphicFramePr>
        <p:xfrm>
          <a:off x="692150" y="4265666"/>
          <a:ext cx="8707178" cy="742826"/>
        </p:xfrm>
        <a:graphic>
          <a:graphicData uri="http://schemas.openxmlformats.org/drawingml/2006/table">
            <a:tbl>
              <a:tblPr>
                <a:tableStyleId>{3B4B98B0-60AC-42C2-AFA5-B58CD77FA1E5}</a:tableStyleId>
              </a:tblPr>
              <a:tblGrid>
                <a:gridCol w="2101538">
                  <a:extLst>
                    <a:ext uri="{9D8B030D-6E8A-4147-A177-3AD203B41FA5}">
                      <a16:colId xmlns:a16="http://schemas.microsoft.com/office/drawing/2014/main" val="1723381464"/>
                    </a:ext>
                  </a:extLst>
                </a:gridCol>
                <a:gridCol w="921026">
                  <a:extLst>
                    <a:ext uri="{9D8B030D-6E8A-4147-A177-3AD203B41FA5}">
                      <a16:colId xmlns:a16="http://schemas.microsoft.com/office/drawing/2014/main" val="1742221707"/>
                    </a:ext>
                  </a:extLst>
                </a:gridCol>
                <a:gridCol w="851676">
                  <a:extLst>
                    <a:ext uri="{9D8B030D-6E8A-4147-A177-3AD203B41FA5}">
                      <a16:colId xmlns:a16="http://schemas.microsoft.com/office/drawing/2014/main" val="258183866"/>
                    </a:ext>
                  </a:extLst>
                </a:gridCol>
                <a:gridCol w="549762">
                  <a:extLst>
                    <a:ext uri="{9D8B030D-6E8A-4147-A177-3AD203B41FA5}">
                      <a16:colId xmlns:a16="http://schemas.microsoft.com/office/drawing/2014/main" val="3172312744"/>
                    </a:ext>
                  </a:extLst>
                </a:gridCol>
                <a:gridCol w="1060255">
                  <a:extLst>
                    <a:ext uri="{9D8B030D-6E8A-4147-A177-3AD203B41FA5}">
                      <a16:colId xmlns:a16="http://schemas.microsoft.com/office/drawing/2014/main" val="473658640"/>
                    </a:ext>
                  </a:extLst>
                </a:gridCol>
                <a:gridCol w="583421">
                  <a:extLst>
                    <a:ext uri="{9D8B030D-6E8A-4147-A177-3AD203B41FA5}">
                      <a16:colId xmlns:a16="http://schemas.microsoft.com/office/drawing/2014/main" val="1276277898"/>
                    </a:ext>
                  </a:extLst>
                </a:gridCol>
                <a:gridCol w="976436">
                  <a:extLst>
                    <a:ext uri="{9D8B030D-6E8A-4147-A177-3AD203B41FA5}">
                      <a16:colId xmlns:a16="http://schemas.microsoft.com/office/drawing/2014/main" val="3902607926"/>
                    </a:ext>
                  </a:extLst>
                </a:gridCol>
                <a:gridCol w="659876">
                  <a:extLst>
                    <a:ext uri="{9D8B030D-6E8A-4147-A177-3AD203B41FA5}">
                      <a16:colId xmlns:a16="http://schemas.microsoft.com/office/drawing/2014/main" val="1415046582"/>
                    </a:ext>
                  </a:extLst>
                </a:gridCol>
                <a:gridCol w="1003188">
                  <a:extLst>
                    <a:ext uri="{9D8B030D-6E8A-4147-A177-3AD203B41FA5}">
                      <a16:colId xmlns:a16="http://schemas.microsoft.com/office/drawing/2014/main" val="2055438227"/>
                    </a:ext>
                  </a:extLst>
                </a:gridCol>
              </a:tblGrid>
              <a:tr h="199901">
                <a:tc>
                  <a:txBody>
                    <a:bodyPr/>
                    <a:lstStyle/>
                    <a:p>
                      <a:pPr algn="l" fontAlgn="b"/>
                      <a:r>
                        <a:rPr lang="en-US" sz="1100" u="none" strike="noStrike" dirty="0">
                          <a:effectLst/>
                        </a:rPr>
                        <a:t>No, but in less than </a:t>
                      </a:r>
                      <a:r>
                        <a:rPr lang="en-US" sz="1100" u="none" strike="noStrike" dirty="0" smtClean="0">
                          <a:solidFill>
                            <a:schemeClr val="tx1"/>
                          </a:solidFill>
                          <a:effectLst/>
                        </a:rPr>
                        <a:t>5 </a:t>
                      </a:r>
                      <a:r>
                        <a:rPr lang="en-US" sz="1100" u="none" strike="noStrike" dirty="0">
                          <a:effectLst/>
                        </a:rPr>
                        <a:t>years</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b"/>
                      <a:r>
                        <a:rPr lang="en-US" sz="1100" u="none" strike="noStrike" dirty="0">
                          <a:effectLst/>
                        </a:rPr>
                        <a:t>9%</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2%</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5%</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33%</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9%</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8%</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751554"/>
                  </a:ext>
                </a:extLst>
              </a:tr>
              <a:tr h="180975">
                <a:tc>
                  <a:txBody>
                    <a:bodyPr/>
                    <a:lstStyle/>
                    <a:p>
                      <a:pPr algn="l" fontAlgn="b"/>
                      <a:r>
                        <a:rPr lang="en-US" sz="1100" u="none" strike="noStrike" dirty="0">
                          <a:effectLst/>
                        </a:rPr>
                        <a:t>No, but in 5 – 10 years</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14%</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5%</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18%</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28%</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15%</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13%</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7969040"/>
                  </a:ext>
                </a:extLst>
              </a:tr>
              <a:tr h="180975">
                <a:tc>
                  <a:txBody>
                    <a:bodyPr/>
                    <a:lstStyle/>
                    <a:p>
                      <a:pPr algn="l" fontAlgn="b"/>
                      <a:r>
                        <a:rPr lang="en-US" sz="1100" u="none" strike="noStrike" dirty="0">
                          <a:effectLst/>
                        </a:rPr>
                        <a:t>No, but in 10 </a:t>
                      </a:r>
                      <a:r>
                        <a:rPr lang="en-US" sz="1100" u="none" strike="noStrike" dirty="0" smtClean="0">
                          <a:effectLst/>
                        </a:rPr>
                        <a:t>or </a:t>
                      </a:r>
                      <a:r>
                        <a:rPr lang="en-US" sz="1100" u="none" strike="noStrike" dirty="0">
                          <a:effectLst/>
                        </a:rPr>
                        <a:t>more years</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37%</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45%</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42%</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8%</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33%</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42%</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4611800"/>
                  </a:ext>
                </a:extLst>
              </a:tr>
              <a:tr h="180975">
                <a:tc>
                  <a:txBody>
                    <a:bodyPr/>
                    <a:lstStyle/>
                    <a:p>
                      <a:pPr algn="l" fontAlgn="b"/>
                      <a:r>
                        <a:rPr lang="en-US" sz="1100" u="none" strike="noStrike" dirty="0">
                          <a:effectLst/>
                        </a:rPr>
                        <a:t>No, no plans to ever retire</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100" u="none" strike="noStrike" dirty="0">
                          <a:effectLst/>
                        </a:rPr>
                        <a:t>14%</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100" u="none" strike="noStrike" dirty="0">
                          <a:effectLst/>
                        </a:rPr>
                        <a:t>16%</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100" u="none" strike="noStrike" dirty="0">
                          <a:effectLst/>
                        </a:rPr>
                        <a:t>15%</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100" u="none" strike="noStrike" dirty="0">
                          <a:effectLst/>
                        </a:rPr>
                        <a:t>8%</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100" u="none" strike="noStrike" dirty="0">
                          <a:effectLst/>
                        </a:rPr>
                        <a:t>13%</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100" u="none" strike="noStrike" dirty="0">
                          <a:effectLst/>
                        </a:rPr>
                        <a:t>15%</a:t>
                      </a:r>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4939693"/>
                  </a:ext>
                </a:extLst>
              </a:tr>
            </a:tbl>
          </a:graphicData>
        </a:graphic>
      </p:graphicFrame>
      <p:cxnSp>
        <p:nvCxnSpPr>
          <p:cNvPr id="27" name="Straight Arrow Connector 26"/>
          <p:cNvCxnSpPr/>
          <p:nvPr/>
        </p:nvCxnSpPr>
        <p:spPr>
          <a:xfrm>
            <a:off x="5658361" y="4081350"/>
            <a:ext cx="0" cy="16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235672" y="4081350"/>
            <a:ext cx="0" cy="16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486348" y="4081350"/>
            <a:ext cx="0" cy="16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070052" y="4081350"/>
            <a:ext cx="0" cy="16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38700" y="4081350"/>
            <a:ext cx="0" cy="16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8856362" y="4081350"/>
            <a:ext cx="0" cy="16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109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nvPr>
        </p:nvGraphicFramePr>
        <p:xfrm>
          <a:off x="599204" y="1039957"/>
          <a:ext cx="4239496" cy="625792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quarter" idx="11"/>
          </p:nvPr>
        </p:nvSpPr>
        <p:spPr>
          <a:xfrm>
            <a:off x="6114648" y="1012916"/>
            <a:ext cx="2853372" cy="2539862"/>
          </a:xfrm>
          <a:solidFill>
            <a:srgbClr val="EBE8E5"/>
          </a:solidFill>
        </p:spPr>
        <p:txBody>
          <a:bodyPr/>
          <a:lstStyle/>
          <a:p>
            <a:r>
              <a:rPr lang="en-US" dirty="0"/>
              <a:t>Baby Boomers have higher expectations of receiving income from Social Security than younger generations; in many cases these Baby Boomers may already be receiving Social Security income</a:t>
            </a:r>
            <a:r>
              <a:rPr lang="en-US" dirty="0" smtClean="0"/>
              <a:t>. </a:t>
            </a:r>
            <a:r>
              <a:rPr lang="en-US" dirty="0"/>
              <a:t>Millennials and Gen Xers are more likely to plan to rely on workplace saving </a:t>
            </a:r>
            <a:r>
              <a:rPr lang="en-US" dirty="0" smtClean="0"/>
              <a:t>than </a:t>
            </a:r>
            <a:r>
              <a:rPr lang="en-US" dirty="0"/>
              <a:t>any other income source.</a:t>
            </a:r>
          </a:p>
        </p:txBody>
      </p:sp>
      <p:sp>
        <p:nvSpPr>
          <p:cNvPr id="3" name="Text Placeholder 2"/>
          <p:cNvSpPr>
            <a:spLocks noGrp="1"/>
          </p:cNvSpPr>
          <p:nvPr>
            <p:ph type="body" sz="quarter" idx="12"/>
          </p:nvPr>
        </p:nvSpPr>
        <p:spPr>
          <a:xfrm>
            <a:off x="6150318" y="4002186"/>
            <a:ext cx="3339612" cy="1821011"/>
          </a:xfrm>
        </p:spPr>
        <p:txBody>
          <a:bodyPr wrap="square">
            <a:spAutoFit/>
          </a:bodyPr>
          <a:lstStyle/>
          <a:p>
            <a:pPr>
              <a:buClr>
                <a:schemeClr val="tx1"/>
              </a:buClr>
            </a:pPr>
            <a:r>
              <a:rPr lang="en-US" dirty="0" smtClean="0"/>
              <a:t>Few workers expect retirement income from annuities, but Baby Boomers are twice as likely to expect annuity income than younger workers.</a:t>
            </a:r>
          </a:p>
          <a:p>
            <a:pPr>
              <a:buClr>
                <a:schemeClr val="tx1"/>
              </a:buClr>
            </a:pPr>
            <a:r>
              <a:rPr lang="en-US" dirty="0" smtClean="0"/>
              <a:t>Youngest workers (Gen Z/Millennials) are the only generation who expect to rely more on their own (outside of an employer’s plan) savings than they will on Social Security.  </a:t>
            </a:r>
          </a:p>
          <a:p>
            <a:pPr>
              <a:buClr>
                <a:schemeClr val="tx1"/>
              </a:buClr>
            </a:pPr>
            <a:r>
              <a:rPr lang="en-US" dirty="0" smtClean="0"/>
              <a:t>Gen Z/Millennials are the most pessimistic about receiving retirement income from Social Security; Baby Boomers are the most optimistic.  </a:t>
            </a:r>
            <a:endParaRPr lang="en-US" dirty="0"/>
          </a:p>
        </p:txBody>
      </p:sp>
      <p:sp>
        <p:nvSpPr>
          <p:cNvPr id="4" name="Text Placeholder 3"/>
          <p:cNvSpPr>
            <a:spLocks noGrp="1"/>
          </p:cNvSpPr>
          <p:nvPr>
            <p:ph type="body" sz="quarter" idx="14"/>
          </p:nvPr>
        </p:nvSpPr>
        <p:spPr>
          <a:xfrm>
            <a:off x="512763" y="956477"/>
            <a:ext cx="4325937" cy="274449"/>
          </a:xfrm>
        </p:spPr>
        <p:txBody>
          <a:bodyPr/>
          <a:lstStyle/>
          <a:p>
            <a:r>
              <a:rPr lang="en-US" dirty="0" smtClean="0"/>
              <a:t>Expected Sources of Retirement Income, by Generation </a:t>
            </a:r>
            <a:endParaRPr lang="en-US" dirty="0"/>
          </a:p>
          <a:p>
            <a:endParaRPr lang="en-US" dirty="0"/>
          </a:p>
          <a:p>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Retirement strategy</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Expected Sources of Retirement Income: </a:t>
            </a:r>
            <a:r>
              <a:rPr lang="en-US" dirty="0" smtClean="0">
                <a:solidFill>
                  <a:srgbClr val="FFFFFF"/>
                </a:solidFill>
              </a:rPr>
              <a:t>By Generation</a:t>
            </a:r>
            <a:endParaRPr lang="en-US" dirty="0">
              <a:solidFill>
                <a:srgbClr val="FFFFFF"/>
              </a:solidFill>
            </a:endParaRPr>
          </a:p>
        </p:txBody>
      </p:sp>
      <p:grpSp>
        <p:nvGrpSpPr>
          <p:cNvPr id="10" name="Group 9"/>
          <p:cNvGrpSpPr/>
          <p:nvPr/>
        </p:nvGrpSpPr>
        <p:grpSpPr>
          <a:xfrm>
            <a:off x="6114648" y="930139"/>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1509094" y="7162800"/>
            <a:ext cx="8977167" cy="194925"/>
          </a:xfrm>
          <a:prstGeom prst="rect">
            <a:avLst/>
          </a:prstGeom>
        </p:spPr>
        <p:txBody>
          <a:bodyPr wrap="square">
            <a:spAutoFit/>
          </a:bodyPr>
          <a:lstStyle/>
          <a:p>
            <a:pPr lvl="0" fontAlgn="base">
              <a:lnSpc>
                <a:spcPts val="800"/>
              </a:lnSpc>
              <a:spcAft>
                <a:spcPts val="300"/>
              </a:spcAft>
              <a:buClr>
                <a:srgbClr val="00A9E0"/>
              </a:buClr>
              <a:buSzPct val="90000"/>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a:t>
            </a:r>
            <a:r>
              <a:rPr lang="en-US" sz="800" kern="0" dirty="0" smtClean="0">
                <a:solidFill>
                  <a:schemeClr val="tx1">
                    <a:lumMod val="65000"/>
                    <a:lumOff val="35000"/>
                  </a:schemeClr>
                </a:solidFill>
              </a:rPr>
              <a:t> Survey, LIMRA SRI®, based on 3,536 workers.</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12763" y="7140496"/>
            <a:ext cx="348172" cy="200055"/>
          </a:xfrm>
          <a:prstGeom prst="rect">
            <a:avLst/>
          </a:prstGeom>
          <a:noFill/>
        </p:spPr>
        <p:txBody>
          <a:bodyPr wrap="none" rtlCol="0">
            <a:spAutoFit/>
          </a:bodyPr>
          <a:lstStyle/>
          <a:p>
            <a:r>
              <a:rPr lang="en-US" sz="700" dirty="0" smtClean="0"/>
              <a:t>PT2</a:t>
            </a:r>
          </a:p>
        </p:txBody>
      </p:sp>
    </p:spTree>
    <p:extLst>
      <p:ext uri="{BB962C8B-B14F-4D97-AF65-F5344CB8AC3E}">
        <p14:creationId xmlns:p14="http://schemas.microsoft.com/office/powerpoint/2010/main" val="105708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nvPr>
        </p:nvGraphicFramePr>
        <p:xfrm>
          <a:off x="512763" y="1079501"/>
          <a:ext cx="5019675" cy="607149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quarter" idx="11"/>
          </p:nvPr>
        </p:nvSpPr>
        <p:spPr>
          <a:xfrm>
            <a:off x="6096000" y="992928"/>
            <a:ext cx="3352800" cy="1690206"/>
          </a:xfrm>
          <a:solidFill>
            <a:srgbClr val="EBE8E5"/>
          </a:solidFill>
        </p:spPr>
        <p:txBody>
          <a:bodyPr/>
          <a:lstStyle/>
          <a:p>
            <a:r>
              <a:rPr lang="en-US" dirty="0" smtClean="0"/>
              <a:t>Independence and self-sufficiency are top retirement priorities for most workers, followed by rewarding activities and family time, while control and legacies are less likely to be important for most.</a:t>
            </a:r>
            <a:endParaRPr lang="en-US" dirty="0"/>
          </a:p>
        </p:txBody>
      </p:sp>
      <p:sp>
        <p:nvSpPr>
          <p:cNvPr id="3" name="Text Placeholder 2"/>
          <p:cNvSpPr>
            <a:spLocks noGrp="1"/>
          </p:cNvSpPr>
          <p:nvPr>
            <p:ph type="body" sz="quarter" idx="12"/>
          </p:nvPr>
        </p:nvSpPr>
        <p:spPr>
          <a:xfrm>
            <a:off x="6096001" y="3536186"/>
            <a:ext cx="3352800" cy="910506"/>
          </a:xfrm>
        </p:spPr>
        <p:txBody>
          <a:bodyPr wrap="square">
            <a:spAutoFit/>
          </a:bodyPr>
          <a:lstStyle/>
          <a:p>
            <a:pPr>
              <a:buClr>
                <a:schemeClr val="tx1"/>
              </a:buClr>
            </a:pPr>
            <a:r>
              <a:rPr lang="en-US" dirty="0" smtClean="0"/>
              <a:t>Having enough money to last a lifetime is less important to younger workers than to workers over the age of 40.</a:t>
            </a:r>
          </a:p>
          <a:p>
            <a:pPr>
              <a:buClr>
                <a:schemeClr val="tx1"/>
              </a:buClr>
            </a:pPr>
            <a:r>
              <a:rPr lang="en-US" dirty="0" smtClean="0"/>
              <a:t>For all except youngest workers, having finances that last a lifetime is more important than sustained financial independence.  </a:t>
            </a:r>
            <a:endParaRPr lang="en-US" dirty="0"/>
          </a:p>
        </p:txBody>
      </p:sp>
      <p:sp>
        <p:nvSpPr>
          <p:cNvPr id="4" name="Text Placeholder 3"/>
          <p:cNvSpPr>
            <a:spLocks noGrp="1"/>
          </p:cNvSpPr>
          <p:nvPr>
            <p:ph type="body" sz="quarter" idx="14"/>
          </p:nvPr>
        </p:nvSpPr>
        <p:spPr>
          <a:xfrm>
            <a:off x="512763" y="894459"/>
            <a:ext cx="4904811" cy="274449"/>
          </a:xfrm>
        </p:spPr>
        <p:txBody>
          <a:bodyPr/>
          <a:lstStyle/>
          <a:p>
            <a:r>
              <a:rPr lang="en-US" dirty="0" smtClean="0"/>
              <a:t>Workers: Top Three Most Important Retirement Goals</a:t>
            </a:r>
            <a:endParaRPr lang="en-US" dirty="0"/>
          </a:p>
          <a:p>
            <a:endParaRPr lang="en-US" dirty="0"/>
          </a:p>
          <a:p>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Retirement Strategy</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Top Retirement Goals: </a:t>
            </a:r>
            <a:r>
              <a:rPr lang="en-US" dirty="0" smtClean="0">
                <a:solidFill>
                  <a:srgbClr val="FFFFFF"/>
                </a:solidFill>
              </a:rPr>
              <a:t>By Generation</a:t>
            </a:r>
            <a:endParaRPr lang="en-US" dirty="0">
              <a:solidFill>
                <a:srgbClr val="FFFFFF"/>
              </a:solidFill>
            </a:endParaRPr>
          </a:p>
        </p:txBody>
      </p:sp>
      <p:grpSp>
        <p:nvGrpSpPr>
          <p:cNvPr id="10" name="Group 9"/>
          <p:cNvGrpSpPr/>
          <p:nvPr/>
        </p:nvGrpSpPr>
        <p:grpSpPr>
          <a:xfrm>
            <a:off x="6096000" y="910151"/>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545588" y="6995933"/>
            <a:ext cx="4325936" cy="194925"/>
          </a:xfrm>
          <a:prstGeom prst="rect">
            <a:avLst/>
          </a:prstGeom>
        </p:spPr>
        <p:txBody>
          <a:bodyPr wrap="square">
            <a:spAutoFit/>
          </a:bodyPr>
          <a:lstStyle/>
          <a:p>
            <a:pPr marL="0" marR="0" lvl="0" indent="0" defTabSz="914400" eaLnBrk="1" fontAlgn="base" latinLnBrk="0" hangingPunct="1">
              <a:lnSpc>
                <a:spcPts val="800"/>
              </a:lnSpc>
              <a:spcBef>
                <a:spcPts val="0"/>
              </a:spcBef>
              <a:spcAft>
                <a:spcPts val="300"/>
              </a:spcAft>
              <a:buClr>
                <a:srgbClr val="00A9E0"/>
              </a:buClr>
              <a:buSzPct val="90000"/>
              <a:buFontTx/>
              <a:buNone/>
              <a:tabLst/>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a:t>
            </a:r>
            <a:r>
              <a:rPr lang="en-US" sz="800" kern="0" dirty="0" smtClean="0">
                <a:solidFill>
                  <a:schemeClr val="tx1">
                    <a:lumMod val="65000"/>
                    <a:lumOff val="35000"/>
                  </a:schemeClr>
                </a:solidFill>
              </a:rPr>
              <a:t> Survey, LIMRA SRI®, based on 866 workers.</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36210" y="7135987"/>
            <a:ext cx="423514" cy="200055"/>
          </a:xfrm>
          <a:prstGeom prst="rect">
            <a:avLst/>
          </a:prstGeom>
          <a:noFill/>
        </p:spPr>
        <p:txBody>
          <a:bodyPr wrap="none" rtlCol="0">
            <a:spAutoFit/>
          </a:bodyPr>
          <a:lstStyle/>
          <a:p>
            <a:r>
              <a:rPr lang="en-US" sz="700" dirty="0" smtClean="0"/>
              <a:t>PT 3</a:t>
            </a:r>
            <a:r>
              <a:rPr lang="en-US" sz="700" dirty="0"/>
              <a:t>6</a:t>
            </a:r>
            <a:endParaRPr lang="en-US" sz="700" dirty="0" smtClean="0"/>
          </a:p>
        </p:txBody>
      </p:sp>
    </p:spTree>
    <p:extLst>
      <p:ext uri="{BB962C8B-B14F-4D97-AF65-F5344CB8AC3E}">
        <p14:creationId xmlns:p14="http://schemas.microsoft.com/office/powerpoint/2010/main" val="2432803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2013" y="5311653"/>
            <a:ext cx="4068862" cy="1690206"/>
          </a:xfrm>
          <a:solidFill>
            <a:srgbClr val="EBE8E5"/>
          </a:solidFill>
        </p:spPr>
        <p:txBody>
          <a:bodyPr/>
          <a:lstStyle/>
          <a:p>
            <a:r>
              <a:rPr lang="en-US" dirty="0" smtClean="0"/>
              <a:t>Most workers have an exit strategy in mind when it comes to leaving the workforce, and for three quarters, that strategy is </a:t>
            </a:r>
            <a:r>
              <a:rPr lang="en-US" i="1" dirty="0" smtClean="0"/>
              <a:t>not</a:t>
            </a:r>
            <a:r>
              <a:rPr lang="en-US" dirty="0" smtClean="0"/>
              <a:t> a single point in time full stopping of work.  More than a third plan to work at least part-time after their “retirement.”</a:t>
            </a:r>
            <a:endParaRPr lang="en-US" dirty="0"/>
          </a:p>
        </p:txBody>
      </p:sp>
      <p:sp>
        <p:nvSpPr>
          <p:cNvPr id="3" name="Text Placeholder 2"/>
          <p:cNvSpPr>
            <a:spLocks noGrp="1"/>
          </p:cNvSpPr>
          <p:nvPr>
            <p:ph type="body" sz="quarter" idx="12"/>
          </p:nvPr>
        </p:nvSpPr>
        <p:spPr>
          <a:xfrm>
            <a:off x="5527876" y="5320072"/>
            <a:ext cx="3943149" cy="666849"/>
          </a:xfrm>
        </p:spPr>
        <p:txBody>
          <a:bodyPr wrap="square">
            <a:spAutoFit/>
          </a:bodyPr>
          <a:lstStyle/>
          <a:p>
            <a:pPr>
              <a:buClr>
                <a:schemeClr val="tx1"/>
              </a:buClr>
            </a:pPr>
            <a:r>
              <a:rPr lang="en-US" dirty="0" smtClean="0"/>
              <a:t>A third of Baby </a:t>
            </a:r>
            <a:r>
              <a:rPr lang="en-US" dirty="0" smtClean="0">
                <a:solidFill>
                  <a:schemeClr val="tx1"/>
                </a:solidFill>
              </a:rPr>
              <a:t>Boomer workers (compared to a quarter or less of younger generations) plan to “retire” in one single event; as many plan to continue to work part-time and another 21 percent to work full-time even after “retiring.”</a:t>
            </a:r>
            <a:endParaRPr lang="en-US" dirty="0">
              <a:solidFill>
                <a:schemeClr val="tx1"/>
              </a:solidFill>
            </a:endParaRPr>
          </a:p>
        </p:txBody>
      </p:sp>
      <p:sp>
        <p:nvSpPr>
          <p:cNvPr id="4" name="Text Placeholder 3"/>
          <p:cNvSpPr>
            <a:spLocks noGrp="1"/>
          </p:cNvSpPr>
          <p:nvPr>
            <p:ph type="body" sz="quarter" idx="14"/>
          </p:nvPr>
        </p:nvSpPr>
        <p:spPr>
          <a:xfrm>
            <a:off x="512763" y="1106094"/>
            <a:ext cx="8936037" cy="274449"/>
          </a:xfrm>
        </p:spPr>
        <p:txBody>
          <a:bodyPr/>
          <a:lstStyle/>
          <a:p>
            <a:r>
              <a:rPr lang="en-US" dirty="0" smtClean="0">
                <a:solidFill>
                  <a:srgbClr val="002F70"/>
                </a:solidFill>
              </a:rPr>
              <a:t>Workers:  Do You Have a Specific Exit Strategy for How you Plan to Retire?</a:t>
            </a:r>
            <a:endParaRPr lang="en-US" dirty="0">
              <a:solidFill>
                <a:srgbClr val="002F70"/>
              </a:solidFill>
            </a:endParaRPr>
          </a:p>
          <a:p>
            <a:endParaRPr lang="en-US" dirty="0">
              <a:solidFill>
                <a:srgbClr val="002F70"/>
              </a:solidFill>
            </a:endParaRPr>
          </a:p>
          <a:p>
            <a:endParaRPr lang="en-US" dirty="0">
              <a:solidFill>
                <a:srgbClr val="002F70"/>
              </a:solidFill>
            </a:endParaRPr>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Retirement Strategy</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Workplace Exit Strategy: </a:t>
            </a:r>
            <a:r>
              <a:rPr lang="en-US" dirty="0" smtClean="0">
                <a:solidFill>
                  <a:srgbClr val="FFFFFF"/>
                </a:solidFill>
              </a:rPr>
              <a:t>By Generation </a:t>
            </a:r>
            <a:r>
              <a:rPr lang="en-US" dirty="0" smtClean="0"/>
              <a:t>&amp;</a:t>
            </a:r>
            <a:r>
              <a:rPr lang="en-US" dirty="0" smtClean="0">
                <a:solidFill>
                  <a:srgbClr val="FFFFFF"/>
                </a:solidFill>
              </a:rPr>
              <a:t> Gender</a:t>
            </a:r>
            <a:endParaRPr lang="en-US" dirty="0">
              <a:solidFill>
                <a:srgbClr val="FFFFFF"/>
              </a:solidFill>
            </a:endParaRPr>
          </a:p>
        </p:txBody>
      </p:sp>
      <p:grpSp>
        <p:nvGrpSpPr>
          <p:cNvPr id="10" name="Group 9"/>
          <p:cNvGrpSpPr/>
          <p:nvPr/>
        </p:nvGrpSpPr>
        <p:grpSpPr>
          <a:xfrm>
            <a:off x="532013" y="5228876"/>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625944" y="4638071"/>
            <a:ext cx="4325936" cy="194925"/>
          </a:xfrm>
          <a:prstGeom prst="rect">
            <a:avLst/>
          </a:prstGeom>
        </p:spPr>
        <p:txBody>
          <a:bodyPr wrap="square">
            <a:spAutoFit/>
          </a:bodyPr>
          <a:lstStyle/>
          <a:p>
            <a:pPr marL="0" marR="0" lvl="0" indent="0" defTabSz="914400" eaLnBrk="1" fontAlgn="base" latinLnBrk="0" hangingPunct="1">
              <a:lnSpc>
                <a:spcPts val="800"/>
              </a:lnSpc>
              <a:spcBef>
                <a:spcPts val="0"/>
              </a:spcBef>
              <a:spcAft>
                <a:spcPts val="300"/>
              </a:spcAft>
              <a:buClr>
                <a:srgbClr val="00A9E0"/>
              </a:buClr>
              <a:buSzPct val="90000"/>
              <a:buFontTx/>
              <a:buNone/>
              <a:tabLst/>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a:t>
            </a:r>
            <a:r>
              <a:rPr lang="en-US" sz="800" kern="0" dirty="0" smtClean="0">
                <a:solidFill>
                  <a:schemeClr val="tx1">
                    <a:lumMod val="65000"/>
                    <a:lumOff val="35000"/>
                  </a:schemeClr>
                </a:solidFill>
              </a:rPr>
              <a:t> Survey, LIMRA SRI®, based on 3,428 workers.</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20018" y="7143750"/>
            <a:ext cx="423514" cy="200055"/>
          </a:xfrm>
          <a:prstGeom prst="rect">
            <a:avLst/>
          </a:prstGeom>
          <a:noFill/>
        </p:spPr>
        <p:txBody>
          <a:bodyPr wrap="square" rtlCol="0">
            <a:spAutoFit/>
          </a:bodyPr>
          <a:lstStyle/>
          <a:p>
            <a:r>
              <a:rPr lang="en-US" sz="700" dirty="0" smtClean="0"/>
              <a:t>PT 35</a:t>
            </a:r>
          </a:p>
        </p:txBody>
      </p:sp>
      <p:graphicFrame>
        <p:nvGraphicFramePr>
          <p:cNvPr id="36" name="Chart 35"/>
          <p:cNvGraphicFramePr>
            <a:graphicFrameLocks/>
          </p:cNvGraphicFramePr>
          <p:nvPr>
            <p:extLst/>
          </p:nvPr>
        </p:nvGraphicFramePr>
        <p:xfrm>
          <a:off x="512763" y="1538568"/>
          <a:ext cx="9144000" cy="2981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2273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2763" y="4581063"/>
            <a:ext cx="4068862" cy="1254189"/>
          </a:xfrm>
          <a:solidFill>
            <a:srgbClr val="EBE8E5"/>
          </a:solidFill>
        </p:spPr>
        <p:txBody>
          <a:bodyPr/>
          <a:lstStyle/>
          <a:p>
            <a:r>
              <a:rPr lang="en-US" dirty="0" smtClean="0"/>
              <a:t>Baby Boomers and women are more likely to face the potential consequences of an earlier than planned retirement.</a:t>
            </a:r>
            <a:endParaRPr lang="en-US" dirty="0"/>
          </a:p>
        </p:txBody>
      </p:sp>
      <p:sp>
        <p:nvSpPr>
          <p:cNvPr id="3" name="Text Placeholder 2"/>
          <p:cNvSpPr>
            <a:spLocks noGrp="1"/>
          </p:cNvSpPr>
          <p:nvPr>
            <p:ph type="body" sz="quarter" idx="12"/>
          </p:nvPr>
        </p:nvSpPr>
        <p:spPr>
          <a:xfrm>
            <a:off x="512763" y="5998570"/>
            <a:ext cx="3943149" cy="1077218"/>
          </a:xfrm>
        </p:spPr>
        <p:txBody>
          <a:bodyPr wrap="square">
            <a:spAutoFit/>
          </a:bodyPr>
          <a:lstStyle/>
          <a:p>
            <a:r>
              <a:rPr lang="en-US" dirty="0" smtClean="0"/>
              <a:t>Health concerns were the most common reason for an earlier than planned retirement, especially for Gen X retirees.</a:t>
            </a:r>
          </a:p>
          <a:p>
            <a:r>
              <a:rPr lang="en-US" dirty="0" smtClean="0"/>
              <a:t>“Voluntary” reasons (positive or negative), the result of choice, such as a reaction to working conditions, burnout, of financial stability, are the second and third most common reasons for early retirement… but lag far behind health problems. </a:t>
            </a:r>
            <a:endParaRPr lang="en-US" dirty="0"/>
          </a:p>
        </p:txBody>
      </p:sp>
      <p:sp>
        <p:nvSpPr>
          <p:cNvPr id="4" name="Text Placeholder 3"/>
          <p:cNvSpPr>
            <a:spLocks noGrp="1"/>
          </p:cNvSpPr>
          <p:nvPr>
            <p:ph type="body" sz="quarter" idx="14"/>
          </p:nvPr>
        </p:nvSpPr>
        <p:spPr>
          <a:xfrm>
            <a:off x="512763" y="984796"/>
            <a:ext cx="3943149" cy="274449"/>
          </a:xfrm>
        </p:spPr>
        <p:txBody>
          <a:bodyPr/>
          <a:lstStyle/>
          <a:p>
            <a:r>
              <a:rPr lang="en-US" dirty="0" smtClean="0"/>
              <a:t>Retirement When Planned?</a:t>
            </a:r>
            <a:endParaRPr lang="en-US" dirty="0"/>
          </a:p>
          <a:p>
            <a:endParaRPr lang="en-US" dirty="0"/>
          </a:p>
          <a:p>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Retirement strategy</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Retirement Timing and Reasons: </a:t>
            </a:r>
            <a:r>
              <a:rPr lang="en-US" dirty="0" smtClean="0">
                <a:solidFill>
                  <a:schemeClr val="bg1"/>
                </a:solidFill>
              </a:rPr>
              <a:t>By Generation &amp; Gender</a:t>
            </a:r>
            <a:endParaRPr lang="en-US" dirty="0">
              <a:solidFill>
                <a:srgbClr val="D2BDED"/>
              </a:solidFill>
            </a:endParaRPr>
          </a:p>
        </p:txBody>
      </p:sp>
      <p:grpSp>
        <p:nvGrpSpPr>
          <p:cNvPr id="10" name="Group 9"/>
          <p:cNvGrpSpPr/>
          <p:nvPr/>
        </p:nvGrpSpPr>
        <p:grpSpPr>
          <a:xfrm>
            <a:off x="512763" y="4498286"/>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379965" y="4017337"/>
            <a:ext cx="4325936" cy="194925"/>
          </a:xfrm>
          <a:prstGeom prst="rect">
            <a:avLst/>
          </a:prstGeom>
        </p:spPr>
        <p:txBody>
          <a:bodyPr wrap="square">
            <a:spAutoFit/>
          </a:bodyPr>
          <a:lstStyle/>
          <a:p>
            <a:pPr marL="0" marR="0" lvl="0" indent="0" defTabSz="914400" eaLnBrk="1" fontAlgn="base" latinLnBrk="0" hangingPunct="1">
              <a:lnSpc>
                <a:spcPts val="800"/>
              </a:lnSpc>
              <a:spcBef>
                <a:spcPts val="0"/>
              </a:spcBef>
              <a:spcAft>
                <a:spcPts val="300"/>
              </a:spcAft>
              <a:buClr>
                <a:srgbClr val="00A9E0"/>
              </a:buClr>
              <a:buSzPct val="90000"/>
              <a:buFontTx/>
              <a:buNone/>
              <a:tabLst/>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a:t>
            </a:r>
            <a:r>
              <a:rPr lang="en-US" sz="800" kern="0" dirty="0" smtClean="0">
                <a:solidFill>
                  <a:schemeClr val="tx1">
                    <a:lumMod val="65000"/>
                    <a:lumOff val="35000"/>
                  </a:schemeClr>
                </a:solidFill>
              </a:rPr>
              <a:t> Survey, LIMRA SRI®, based on 2,023 retirees</a:t>
            </a:r>
            <a:r>
              <a:rPr lang="en-US" sz="800" i="1" kern="0" dirty="0" smtClean="0">
                <a:solidFill>
                  <a:schemeClr val="tx1">
                    <a:lumMod val="65000"/>
                    <a:lumOff val="35000"/>
                  </a:schemeClr>
                </a:solidFill>
              </a:rPr>
              <a:t>.</a:t>
            </a:r>
            <a:endParaRPr kumimoji="0" lang="en-US" sz="800" b="0" i="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472592" y="7162800"/>
            <a:ext cx="397866" cy="200055"/>
          </a:xfrm>
          <a:prstGeom prst="rect">
            <a:avLst/>
          </a:prstGeom>
          <a:noFill/>
        </p:spPr>
        <p:txBody>
          <a:bodyPr wrap="none" rtlCol="0">
            <a:spAutoFit/>
          </a:bodyPr>
          <a:lstStyle/>
          <a:p>
            <a:r>
              <a:rPr lang="en-US" sz="700" dirty="0" smtClean="0"/>
              <a:t>PT25</a:t>
            </a:r>
          </a:p>
        </p:txBody>
      </p:sp>
      <p:graphicFrame>
        <p:nvGraphicFramePr>
          <p:cNvPr id="20" name="Chart 19"/>
          <p:cNvGraphicFramePr>
            <a:graphicFrameLocks/>
          </p:cNvGraphicFramePr>
          <p:nvPr>
            <p:extLst/>
          </p:nvPr>
        </p:nvGraphicFramePr>
        <p:xfrm>
          <a:off x="247167" y="1175522"/>
          <a:ext cx="4591532"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p:cNvGraphicFramePr>
            <a:graphicFrameLocks/>
          </p:cNvGraphicFramePr>
          <p:nvPr>
            <p:extLst/>
          </p:nvPr>
        </p:nvGraphicFramePr>
        <p:xfrm>
          <a:off x="5191225" y="1175523"/>
          <a:ext cx="4298705" cy="625518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3"/>
          <p:cNvSpPr>
            <a:spLocks noGrp="1"/>
          </p:cNvSpPr>
          <p:nvPr>
            <p:ph type="body" sz="quarter" idx="14"/>
          </p:nvPr>
        </p:nvSpPr>
        <p:spPr>
          <a:xfrm>
            <a:off x="5191224" y="975718"/>
            <a:ext cx="3943149" cy="274449"/>
          </a:xfrm>
        </p:spPr>
        <p:txBody>
          <a:bodyPr/>
          <a:lstStyle/>
          <a:p>
            <a:r>
              <a:rPr lang="en-US" dirty="0" smtClean="0"/>
              <a:t>Reasons for Earlier Than Planned Retirement</a:t>
            </a:r>
            <a:endParaRPr lang="en-US" dirty="0"/>
          </a:p>
          <a:p>
            <a:endParaRPr lang="en-US" dirty="0"/>
          </a:p>
          <a:p>
            <a:endParaRPr lang="en-US" dirty="0"/>
          </a:p>
        </p:txBody>
      </p:sp>
      <p:sp>
        <p:nvSpPr>
          <p:cNvPr id="5" name="Right Arrow 4"/>
          <p:cNvSpPr/>
          <p:nvPr/>
        </p:nvSpPr>
        <p:spPr>
          <a:xfrm>
            <a:off x="4581625" y="2292663"/>
            <a:ext cx="609599" cy="25445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269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114648" y="1143545"/>
            <a:ext cx="3334152" cy="2321854"/>
          </a:xfrm>
          <a:solidFill>
            <a:srgbClr val="EBE8E5"/>
          </a:solidFill>
        </p:spPr>
        <p:txBody>
          <a:bodyPr/>
          <a:lstStyle/>
          <a:p>
            <a:r>
              <a:rPr lang="en-US" dirty="0"/>
              <a:t>For most generations, Social Security and workplace-enabled savings will be the primary sources of retirement income, although there are significant differences among the generations with respect to what they expect that their primary source of income will be (in retirement).</a:t>
            </a:r>
          </a:p>
        </p:txBody>
      </p:sp>
      <p:sp>
        <p:nvSpPr>
          <p:cNvPr id="3" name="Text Placeholder 2"/>
          <p:cNvSpPr>
            <a:spLocks noGrp="1"/>
          </p:cNvSpPr>
          <p:nvPr>
            <p:ph type="body" sz="quarter" idx="12"/>
          </p:nvPr>
        </p:nvSpPr>
        <p:spPr>
          <a:xfrm>
            <a:off x="6114648" y="3969712"/>
            <a:ext cx="3339612" cy="2808461"/>
          </a:xfrm>
        </p:spPr>
        <p:txBody>
          <a:bodyPr wrap="square">
            <a:spAutoFit/>
          </a:bodyPr>
          <a:lstStyle/>
          <a:p>
            <a:r>
              <a:rPr lang="en-US" dirty="0"/>
              <a:t>Baby Boomers expect to rely much more heavily on Social Security than do Gen X or Millennial workers.</a:t>
            </a:r>
          </a:p>
          <a:p>
            <a:r>
              <a:rPr lang="en-US" dirty="0"/>
              <a:t>Millennial and Gen X workers, on the other hand, are most likely to say that they will rely on workplace-enabled savings as their primary source of retirement income.</a:t>
            </a:r>
          </a:p>
          <a:p>
            <a:r>
              <a:rPr lang="en-US" dirty="0"/>
              <a:t>Millennials are twice as likely as Baby Boomers </a:t>
            </a:r>
            <a:r>
              <a:rPr lang="en-US" dirty="0" smtClean="0"/>
              <a:t>to </a:t>
            </a:r>
            <a:r>
              <a:rPr lang="en-US" dirty="0"/>
              <a:t>say that they will rely on income from full-time work when they </a:t>
            </a:r>
            <a:r>
              <a:rPr lang="en-US" dirty="0" smtClean="0"/>
              <a:t>retire.</a:t>
            </a:r>
            <a:endParaRPr lang="en-US" dirty="0"/>
          </a:p>
          <a:p>
            <a:r>
              <a:rPr lang="en-US" dirty="0"/>
              <a:t>Traditional pensions </a:t>
            </a:r>
            <a:r>
              <a:rPr lang="en-US" dirty="0" smtClean="0"/>
              <a:t>— </a:t>
            </a:r>
            <a:r>
              <a:rPr lang="en-US" dirty="0"/>
              <a:t>as a primary source of retirement income — are referenced by few workers; just 8 percent of Baby Boomers </a:t>
            </a:r>
            <a:r>
              <a:rPr lang="en-US" dirty="0" smtClean="0"/>
              <a:t>say </a:t>
            </a:r>
            <a:r>
              <a:rPr lang="en-US" dirty="0"/>
              <a:t>that this will be their primary source of income, while 41 percent say that they will have at least some pension </a:t>
            </a:r>
            <a:r>
              <a:rPr lang="en-US" dirty="0" smtClean="0"/>
              <a:t>income</a:t>
            </a:r>
            <a:r>
              <a:rPr lang="en-US" dirty="0"/>
              <a:t>.</a:t>
            </a:r>
            <a:r>
              <a:rPr lang="en-US" dirty="0" smtClean="0"/>
              <a:t> </a:t>
            </a:r>
            <a:endParaRPr lang="en-US" dirty="0"/>
          </a:p>
          <a:p>
            <a:r>
              <a:rPr lang="en-US" dirty="0"/>
              <a:t>It’s very rare for workers to plan for annuities to be a primary retirement income source.</a:t>
            </a:r>
          </a:p>
        </p:txBody>
      </p:sp>
      <p:sp>
        <p:nvSpPr>
          <p:cNvPr id="4" name="Text Placeholder 3"/>
          <p:cNvSpPr>
            <a:spLocks noGrp="1"/>
          </p:cNvSpPr>
          <p:nvPr>
            <p:ph type="body" sz="quarter" idx="14"/>
          </p:nvPr>
        </p:nvSpPr>
        <p:spPr>
          <a:xfrm>
            <a:off x="506516" y="854459"/>
            <a:ext cx="4325937" cy="442788"/>
          </a:xfrm>
        </p:spPr>
        <p:txBody>
          <a:bodyPr/>
          <a:lstStyle/>
          <a:p>
            <a:r>
              <a:rPr lang="en-US" dirty="0" smtClean="0"/>
              <a:t>Expected Primary Source of Retirement Income, </a:t>
            </a:r>
            <a:r>
              <a:rPr lang="en-US" dirty="0"/>
              <a:t/>
            </a:r>
            <a:br>
              <a:rPr lang="en-US" dirty="0"/>
            </a:br>
            <a:r>
              <a:rPr lang="en-US" dirty="0" smtClean="0"/>
              <a:t>by Generation </a:t>
            </a:r>
            <a:endParaRPr lang="en-US" dirty="0"/>
          </a:p>
          <a:p>
            <a:endParaRPr lang="en-US" dirty="0"/>
          </a:p>
          <a:p>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Retirement strategy</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Expected Primary Source of Retirement Income: </a:t>
            </a:r>
            <a:r>
              <a:rPr lang="en-US" dirty="0" smtClean="0">
                <a:solidFill>
                  <a:srgbClr val="FFFFFF"/>
                </a:solidFill>
              </a:rPr>
              <a:t>By Generation</a:t>
            </a:r>
            <a:endParaRPr lang="en-US" dirty="0">
              <a:solidFill>
                <a:srgbClr val="FFFFFF"/>
              </a:solidFill>
            </a:endParaRPr>
          </a:p>
        </p:txBody>
      </p:sp>
      <p:grpSp>
        <p:nvGrpSpPr>
          <p:cNvPr id="10" name="Group 9"/>
          <p:cNvGrpSpPr/>
          <p:nvPr/>
        </p:nvGrpSpPr>
        <p:grpSpPr>
          <a:xfrm>
            <a:off x="6114648" y="1060768"/>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759643" y="6933954"/>
            <a:ext cx="8977167" cy="194925"/>
          </a:xfrm>
          <a:prstGeom prst="rect">
            <a:avLst/>
          </a:prstGeom>
        </p:spPr>
        <p:txBody>
          <a:bodyPr wrap="square">
            <a:spAutoFit/>
          </a:bodyPr>
          <a:lstStyle/>
          <a:p>
            <a:pPr marL="0" marR="0" lvl="0" indent="0" defTabSz="914400" eaLnBrk="1" fontAlgn="base" latinLnBrk="0" hangingPunct="1">
              <a:lnSpc>
                <a:spcPts val="800"/>
              </a:lnSpc>
              <a:spcBef>
                <a:spcPts val="0"/>
              </a:spcBef>
              <a:spcAft>
                <a:spcPts val="300"/>
              </a:spcAft>
              <a:buClr>
                <a:srgbClr val="00A9E0"/>
              </a:buClr>
              <a:buSzPct val="90000"/>
              <a:buFontTx/>
              <a:buNone/>
              <a:tabLst/>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a:t>
            </a:r>
            <a:r>
              <a:rPr lang="en-US" sz="800" kern="0" dirty="0" smtClean="0">
                <a:solidFill>
                  <a:schemeClr val="tx1">
                    <a:lumMod val="65000"/>
                    <a:lumOff val="35000"/>
                  </a:schemeClr>
                </a:solidFill>
              </a:rPr>
              <a:t> Survey, LIMRA SRI®, based on 3,536 workers.</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06516" y="7142148"/>
            <a:ext cx="348172" cy="200055"/>
          </a:xfrm>
          <a:prstGeom prst="rect">
            <a:avLst/>
          </a:prstGeom>
          <a:noFill/>
        </p:spPr>
        <p:txBody>
          <a:bodyPr wrap="none" rtlCol="0">
            <a:spAutoFit/>
          </a:bodyPr>
          <a:lstStyle/>
          <a:p>
            <a:r>
              <a:rPr lang="en-US" sz="700" dirty="0" smtClean="0"/>
              <a:t>PT3</a:t>
            </a:r>
          </a:p>
        </p:txBody>
      </p:sp>
      <p:graphicFrame>
        <p:nvGraphicFramePr>
          <p:cNvPr id="18" name="Chart 17"/>
          <p:cNvGraphicFramePr>
            <a:graphicFrameLocks/>
          </p:cNvGraphicFramePr>
          <p:nvPr>
            <p:extLst/>
          </p:nvPr>
        </p:nvGraphicFramePr>
        <p:xfrm>
          <a:off x="759643" y="1253121"/>
          <a:ext cx="4580261" cy="57233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0340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0700" y="5371020"/>
            <a:ext cx="3352800" cy="1472198"/>
          </a:xfrm>
          <a:solidFill>
            <a:srgbClr val="EBE8E5"/>
          </a:solidFill>
        </p:spPr>
        <p:txBody>
          <a:bodyPr/>
          <a:lstStyle/>
          <a:p>
            <a:r>
              <a:rPr lang="en-US" dirty="0"/>
              <a:t>Workers feel more optimistic about their futures than their current financial </a:t>
            </a:r>
            <a:r>
              <a:rPr lang="en-US" dirty="0" smtClean="0"/>
              <a:t>situations… but most do not feel as if their savings will last a long lifetime.</a:t>
            </a:r>
            <a:endParaRPr lang="en-US" dirty="0"/>
          </a:p>
        </p:txBody>
      </p:sp>
      <p:sp>
        <p:nvSpPr>
          <p:cNvPr id="3" name="Text Placeholder 2"/>
          <p:cNvSpPr>
            <a:spLocks noGrp="1"/>
          </p:cNvSpPr>
          <p:nvPr>
            <p:ph type="body" sz="quarter" idx="12"/>
          </p:nvPr>
        </p:nvSpPr>
        <p:spPr>
          <a:xfrm>
            <a:off x="4838700" y="5305617"/>
            <a:ext cx="4610100" cy="1231106"/>
          </a:xfrm>
        </p:spPr>
        <p:txBody>
          <a:bodyPr wrap="square">
            <a:spAutoFit/>
          </a:bodyPr>
          <a:lstStyle/>
          <a:p>
            <a:pPr>
              <a:buClr>
                <a:schemeClr val="tx1"/>
              </a:buClr>
            </a:pPr>
            <a:r>
              <a:rPr lang="en-US" dirty="0" smtClean="0"/>
              <a:t>Less than half of workers are confident that their savings will last until age 90.</a:t>
            </a:r>
          </a:p>
          <a:p>
            <a:pPr>
              <a:buClr>
                <a:schemeClr val="tx1"/>
              </a:buClr>
            </a:pPr>
            <a:r>
              <a:rPr lang="en-US" dirty="0" smtClean="0"/>
              <a:t>Still, more than half are confident about their financial future, and that they will be able to live the retirement lifestyle they envision.</a:t>
            </a:r>
          </a:p>
          <a:p>
            <a:pPr>
              <a:buClr>
                <a:schemeClr val="tx1"/>
              </a:buClr>
            </a:pPr>
            <a:r>
              <a:rPr lang="en-US" dirty="0" smtClean="0"/>
              <a:t>A little more than half feel </a:t>
            </a:r>
            <a:r>
              <a:rPr lang="en-US" dirty="0" smtClean="0">
                <a:solidFill>
                  <a:schemeClr val="tx1"/>
                </a:solidFill>
              </a:rPr>
              <a:t>financially</a:t>
            </a:r>
            <a:r>
              <a:rPr lang="en-US" dirty="0" smtClean="0"/>
              <a:t> secure at the present time; a quarter </a:t>
            </a:r>
            <a:r>
              <a:rPr lang="en-US" i="1" dirty="0" smtClean="0"/>
              <a:t>do not feel financially secure.</a:t>
            </a:r>
            <a:endParaRPr lang="en-US" dirty="0" smtClean="0"/>
          </a:p>
          <a:p>
            <a:pPr>
              <a:buClr>
                <a:schemeClr val="accent5"/>
              </a:buClr>
            </a:pPr>
            <a:endParaRPr lang="en-US" dirty="0"/>
          </a:p>
        </p:txBody>
      </p:sp>
      <p:sp>
        <p:nvSpPr>
          <p:cNvPr id="4" name="Text Placeholder 3"/>
          <p:cNvSpPr>
            <a:spLocks noGrp="1"/>
          </p:cNvSpPr>
          <p:nvPr>
            <p:ph type="body" sz="quarter" idx="14"/>
          </p:nvPr>
        </p:nvSpPr>
        <p:spPr>
          <a:xfrm>
            <a:off x="512763" y="1143416"/>
            <a:ext cx="8936037" cy="274449"/>
          </a:xfrm>
        </p:spPr>
        <p:txBody>
          <a:bodyPr/>
          <a:lstStyle/>
          <a:p>
            <a:r>
              <a:rPr lang="en-US" dirty="0" smtClean="0"/>
              <a:t>Worker Sentiment About Savings, Finances and Financial Security</a:t>
            </a:r>
            <a:endParaRPr lang="en-US" dirty="0"/>
          </a:p>
          <a:p>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Financial situation</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Finances &amp; Retirement</a:t>
            </a:r>
            <a:endParaRPr lang="en-US" dirty="0">
              <a:solidFill>
                <a:srgbClr val="D2BDED"/>
              </a:solidFill>
            </a:endParaRPr>
          </a:p>
        </p:txBody>
      </p:sp>
      <p:grpSp>
        <p:nvGrpSpPr>
          <p:cNvPr id="10" name="Group 9"/>
          <p:cNvGrpSpPr/>
          <p:nvPr/>
        </p:nvGrpSpPr>
        <p:grpSpPr>
          <a:xfrm>
            <a:off x="520700" y="5288243"/>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445386" y="4713460"/>
            <a:ext cx="4325936" cy="194925"/>
          </a:xfrm>
          <a:prstGeom prst="rect">
            <a:avLst/>
          </a:prstGeom>
        </p:spPr>
        <p:txBody>
          <a:bodyPr wrap="square">
            <a:spAutoFit/>
          </a:bodyPr>
          <a:lstStyle/>
          <a:p>
            <a:pPr lvl="0" fontAlgn="base">
              <a:lnSpc>
                <a:spcPts val="800"/>
              </a:lnSpc>
              <a:spcAft>
                <a:spcPts val="300"/>
              </a:spcAft>
              <a:buClr>
                <a:srgbClr val="00A9E0"/>
              </a:buClr>
              <a:buSzPct val="90000"/>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2021 Consumer Survey, LIMRA SRI®, based on 4,042 workers.</a:t>
            </a:r>
            <a:endParaRPr kumimoji="0" lang="en-US" sz="800" b="0" i="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468325" y="7149692"/>
            <a:ext cx="423514" cy="415498"/>
          </a:xfrm>
          <a:prstGeom prst="rect">
            <a:avLst/>
          </a:prstGeom>
          <a:noFill/>
        </p:spPr>
        <p:txBody>
          <a:bodyPr wrap="none" rtlCol="0">
            <a:spAutoFit/>
          </a:bodyPr>
          <a:lstStyle/>
          <a:p>
            <a:r>
              <a:rPr lang="en-US" sz="700" dirty="0" smtClean="0"/>
              <a:t>PT 12</a:t>
            </a:r>
          </a:p>
          <a:p>
            <a:endParaRPr lang="en-US" sz="700" dirty="0" smtClean="0"/>
          </a:p>
          <a:p>
            <a:endParaRPr lang="en-US" sz="700" dirty="0" smtClean="0"/>
          </a:p>
        </p:txBody>
      </p:sp>
      <p:graphicFrame>
        <p:nvGraphicFramePr>
          <p:cNvPr id="16" name="Chart 15"/>
          <p:cNvGraphicFramePr>
            <a:graphicFrameLocks/>
          </p:cNvGraphicFramePr>
          <p:nvPr>
            <p:extLst/>
          </p:nvPr>
        </p:nvGraphicFramePr>
        <p:xfrm>
          <a:off x="940944" y="1326150"/>
          <a:ext cx="8458385" cy="336135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119257" y="1877430"/>
            <a:ext cx="832279" cy="276999"/>
          </a:xfrm>
          <a:prstGeom prst="rect">
            <a:avLst/>
          </a:prstGeom>
          <a:noFill/>
        </p:spPr>
        <p:txBody>
          <a:bodyPr wrap="none" rtlCol="0">
            <a:spAutoFit/>
          </a:bodyPr>
          <a:lstStyle/>
          <a:p>
            <a:r>
              <a:rPr lang="en-US" sz="1200" b="1" dirty="0" smtClean="0">
                <a:solidFill>
                  <a:srgbClr val="4298BE"/>
                </a:solidFill>
              </a:rPr>
              <a:t>Disagree</a:t>
            </a:r>
            <a:endParaRPr lang="en-US" sz="1200" b="1" dirty="0">
              <a:solidFill>
                <a:srgbClr val="4298BE"/>
              </a:solidFill>
            </a:endParaRPr>
          </a:p>
        </p:txBody>
      </p:sp>
      <p:sp>
        <p:nvSpPr>
          <p:cNvPr id="20" name="TextBox 19"/>
          <p:cNvSpPr txBox="1"/>
          <p:nvPr/>
        </p:nvSpPr>
        <p:spPr>
          <a:xfrm>
            <a:off x="8645911" y="1877430"/>
            <a:ext cx="619080" cy="276999"/>
          </a:xfrm>
          <a:prstGeom prst="rect">
            <a:avLst/>
          </a:prstGeom>
          <a:noFill/>
        </p:spPr>
        <p:txBody>
          <a:bodyPr wrap="none" rtlCol="0">
            <a:spAutoFit/>
          </a:bodyPr>
          <a:lstStyle/>
          <a:p>
            <a:r>
              <a:rPr lang="en-US" sz="1200" b="1" dirty="0" smtClean="0">
                <a:solidFill>
                  <a:srgbClr val="885CD3"/>
                </a:solidFill>
              </a:rPr>
              <a:t>Agree</a:t>
            </a:r>
            <a:endParaRPr lang="en-US" sz="1200" b="1" dirty="0">
              <a:solidFill>
                <a:srgbClr val="885CD3"/>
              </a:solidFill>
            </a:endParaRPr>
          </a:p>
        </p:txBody>
      </p:sp>
      <p:cxnSp>
        <p:nvCxnSpPr>
          <p:cNvPr id="13" name="Straight Arrow Connector 12"/>
          <p:cNvCxnSpPr/>
          <p:nvPr/>
        </p:nvCxnSpPr>
        <p:spPr>
          <a:xfrm>
            <a:off x="5951536" y="2015929"/>
            <a:ext cx="2622193"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212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0700" y="5371020"/>
            <a:ext cx="3352800" cy="1472198"/>
          </a:xfrm>
        </p:spPr>
        <p:txBody>
          <a:bodyPr/>
          <a:lstStyle/>
          <a:p>
            <a:r>
              <a:rPr lang="en-US" dirty="0" smtClean="0"/>
              <a:t>Workers’ self-assessed knowledge about financial and investment products exceeds their expressed confidence in making financial decisions.</a:t>
            </a:r>
            <a:endParaRPr lang="en-US" dirty="0"/>
          </a:p>
        </p:txBody>
      </p:sp>
      <p:sp>
        <p:nvSpPr>
          <p:cNvPr id="3" name="Text Placeholder 2"/>
          <p:cNvSpPr>
            <a:spLocks noGrp="1"/>
          </p:cNvSpPr>
          <p:nvPr>
            <p:ph type="body" sz="quarter" idx="12"/>
          </p:nvPr>
        </p:nvSpPr>
        <p:spPr>
          <a:xfrm>
            <a:off x="4838700" y="5305617"/>
            <a:ext cx="4610100" cy="910506"/>
          </a:xfrm>
        </p:spPr>
        <p:txBody>
          <a:bodyPr wrap="square">
            <a:spAutoFit/>
          </a:bodyPr>
          <a:lstStyle/>
          <a:p>
            <a:pPr>
              <a:buClr>
                <a:schemeClr val="accent5"/>
              </a:buClr>
            </a:pPr>
            <a:r>
              <a:rPr lang="en-US" dirty="0" smtClean="0"/>
              <a:t>Generally, there is not a marked age distinction in knowledge about financial and investment products.</a:t>
            </a:r>
          </a:p>
          <a:p>
            <a:pPr>
              <a:buClr>
                <a:schemeClr val="accent5"/>
              </a:buClr>
            </a:pPr>
            <a:r>
              <a:rPr lang="en-US" dirty="0" smtClean="0"/>
              <a:t>Men, on the other hand, are three times more likely than are women to feel that they are </a:t>
            </a:r>
            <a:r>
              <a:rPr lang="en-US" i="1" dirty="0" smtClean="0"/>
              <a:t>very</a:t>
            </a:r>
            <a:r>
              <a:rPr lang="en-US" dirty="0" smtClean="0"/>
              <a:t> knowledgeable about investment and finances, and four times </a:t>
            </a:r>
            <a:r>
              <a:rPr lang="en-US" i="1" dirty="0" smtClean="0"/>
              <a:t>less</a:t>
            </a:r>
            <a:r>
              <a:rPr lang="en-US" dirty="0" smtClean="0"/>
              <a:t> likely to report that they are not at all knowledgeable.</a:t>
            </a:r>
            <a:endParaRPr lang="en-US" dirty="0"/>
          </a:p>
        </p:txBody>
      </p:sp>
      <p:sp>
        <p:nvSpPr>
          <p:cNvPr id="4" name="Text Placeholder 3"/>
          <p:cNvSpPr>
            <a:spLocks noGrp="1"/>
          </p:cNvSpPr>
          <p:nvPr>
            <p:ph type="body" sz="quarter" idx="14"/>
          </p:nvPr>
        </p:nvSpPr>
        <p:spPr>
          <a:xfrm>
            <a:off x="512763" y="1003457"/>
            <a:ext cx="8936037" cy="274449"/>
          </a:xfrm>
        </p:spPr>
        <p:txBody>
          <a:bodyPr/>
          <a:lstStyle/>
          <a:p>
            <a:r>
              <a:rPr lang="en-US" dirty="0" smtClean="0"/>
              <a:t>Worker Knowledge About Financial and Investment Products</a:t>
            </a:r>
            <a:endParaRPr lang="en-US" dirty="0"/>
          </a:p>
          <a:p>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Financial situation</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Financial Knowledge: </a:t>
            </a:r>
            <a:r>
              <a:rPr lang="en-US" dirty="0" smtClean="0">
                <a:solidFill>
                  <a:srgbClr val="FFFFFF"/>
                </a:solidFill>
              </a:rPr>
              <a:t>By Generation </a:t>
            </a:r>
            <a:r>
              <a:rPr lang="en-US" dirty="0">
                <a:solidFill>
                  <a:srgbClr val="FFFFFF"/>
                </a:solidFill>
              </a:rPr>
              <a:t>&amp;</a:t>
            </a:r>
            <a:r>
              <a:rPr lang="en-US" dirty="0" smtClean="0">
                <a:solidFill>
                  <a:srgbClr val="FFFFFF"/>
                </a:solidFill>
              </a:rPr>
              <a:t> Gender</a:t>
            </a:r>
            <a:endParaRPr lang="en-US" dirty="0">
              <a:solidFill>
                <a:srgbClr val="FFFFFF"/>
              </a:solidFill>
            </a:endParaRPr>
          </a:p>
        </p:txBody>
      </p:sp>
      <p:grpSp>
        <p:nvGrpSpPr>
          <p:cNvPr id="10" name="Group 9"/>
          <p:cNvGrpSpPr/>
          <p:nvPr/>
        </p:nvGrpSpPr>
        <p:grpSpPr>
          <a:xfrm>
            <a:off x="520700" y="5288243"/>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2743200" y="4468826"/>
            <a:ext cx="4325936" cy="194925"/>
          </a:xfrm>
          <a:prstGeom prst="rect">
            <a:avLst/>
          </a:prstGeom>
        </p:spPr>
        <p:txBody>
          <a:bodyPr wrap="square">
            <a:spAutoFit/>
          </a:bodyPr>
          <a:lstStyle/>
          <a:p>
            <a:pPr lvl="0" fontAlgn="base">
              <a:lnSpc>
                <a:spcPts val="800"/>
              </a:lnSpc>
              <a:spcAft>
                <a:spcPts val="300"/>
              </a:spcAft>
              <a:buClr>
                <a:srgbClr val="00A9E0"/>
              </a:buClr>
              <a:buSzPct val="90000"/>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 Pulse</a:t>
            </a:r>
            <a:r>
              <a:rPr lang="en-US" sz="800" kern="0" dirty="0" smtClean="0">
                <a:solidFill>
                  <a:schemeClr val="tx1">
                    <a:lumMod val="65000"/>
                    <a:lumOff val="35000"/>
                  </a:schemeClr>
                </a:solidFill>
              </a:rPr>
              <a:t> Survey, LIMRA SRI®, based on 2,134 workers.</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465953" y="7146415"/>
            <a:ext cx="423514" cy="307777"/>
          </a:xfrm>
          <a:prstGeom prst="rect">
            <a:avLst/>
          </a:prstGeom>
          <a:noFill/>
        </p:spPr>
        <p:txBody>
          <a:bodyPr wrap="none" rtlCol="0">
            <a:spAutoFit/>
          </a:bodyPr>
          <a:lstStyle/>
          <a:p>
            <a:r>
              <a:rPr lang="en-US" sz="700" dirty="0" smtClean="0"/>
              <a:t>PT 10</a:t>
            </a:r>
          </a:p>
          <a:p>
            <a:endParaRPr lang="en-US" sz="700" dirty="0" smtClean="0"/>
          </a:p>
        </p:txBody>
      </p:sp>
      <p:sp>
        <p:nvSpPr>
          <p:cNvPr id="5" name="Rectangular Callout 4"/>
          <p:cNvSpPr/>
          <p:nvPr/>
        </p:nvSpPr>
        <p:spPr>
          <a:xfrm>
            <a:off x="520700" y="1034489"/>
            <a:ext cx="1593235" cy="506548"/>
          </a:xfrm>
          <a:prstGeom prst="wedgeRectCallout">
            <a:avLst>
              <a:gd name="adj1" fmla="val 76989"/>
              <a:gd name="adj2" fmla="val 159550"/>
            </a:avLst>
          </a:prstGeom>
          <a:solidFill>
            <a:srgbClr val="429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Very knowledgeable about financial and investment products.</a:t>
            </a:r>
            <a:endParaRPr lang="en-US" sz="1000" dirty="0">
              <a:solidFill>
                <a:schemeClr val="tx1"/>
              </a:solidFill>
            </a:endParaRPr>
          </a:p>
        </p:txBody>
      </p:sp>
      <p:sp>
        <p:nvSpPr>
          <p:cNvPr id="17" name="Rectangular Callout 16"/>
          <p:cNvSpPr/>
          <p:nvPr/>
        </p:nvSpPr>
        <p:spPr>
          <a:xfrm>
            <a:off x="512763" y="3136598"/>
            <a:ext cx="1593235" cy="506548"/>
          </a:xfrm>
          <a:prstGeom prst="wedgeRectCallout">
            <a:avLst>
              <a:gd name="adj1" fmla="val 78840"/>
              <a:gd name="adj2" fmla="val 58618"/>
            </a:avLst>
          </a:prstGeom>
          <a:solidFill>
            <a:srgbClr val="ED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Not at all knowledgeable about financial and investment products.</a:t>
            </a:r>
            <a:endParaRPr lang="en-US" sz="1000" dirty="0">
              <a:solidFill>
                <a:schemeClr val="tx1"/>
              </a:solidFill>
            </a:endParaRPr>
          </a:p>
        </p:txBody>
      </p:sp>
      <p:graphicFrame>
        <p:nvGraphicFramePr>
          <p:cNvPr id="18" name="Chart 17"/>
          <p:cNvGraphicFramePr>
            <a:graphicFrameLocks/>
          </p:cNvGraphicFramePr>
          <p:nvPr>
            <p:extLst/>
          </p:nvPr>
        </p:nvGraphicFramePr>
        <p:xfrm>
          <a:off x="2280419" y="1255095"/>
          <a:ext cx="6715125"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9922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0700" y="5094862"/>
            <a:ext cx="3352800" cy="1254189"/>
          </a:xfrm>
          <a:solidFill>
            <a:srgbClr val="EBE8E5"/>
          </a:solidFill>
        </p:spPr>
        <p:txBody>
          <a:bodyPr/>
          <a:lstStyle/>
          <a:p>
            <a:r>
              <a:rPr lang="en-US" dirty="0" smtClean="0"/>
              <a:t>Most workers are willing to accept at least moderate investment risk for the possibility or moderate investment gains or returns.</a:t>
            </a:r>
            <a:endParaRPr lang="en-US" dirty="0"/>
          </a:p>
        </p:txBody>
      </p:sp>
      <p:sp>
        <p:nvSpPr>
          <p:cNvPr id="3" name="Text Placeholder 2"/>
          <p:cNvSpPr>
            <a:spLocks noGrp="1"/>
          </p:cNvSpPr>
          <p:nvPr>
            <p:ph type="body" sz="quarter" idx="12"/>
          </p:nvPr>
        </p:nvSpPr>
        <p:spPr>
          <a:xfrm>
            <a:off x="4838700" y="5209366"/>
            <a:ext cx="4610100" cy="1320874"/>
          </a:xfrm>
        </p:spPr>
        <p:txBody>
          <a:bodyPr wrap="square">
            <a:spAutoFit/>
          </a:bodyPr>
          <a:lstStyle/>
          <a:p>
            <a:r>
              <a:rPr lang="en-US" dirty="0" smtClean="0"/>
              <a:t>Risk tolerance transcends age and generation. There's little substantial difference among Gen Z/Millennial, Gen X, and Baby Boomer workers.</a:t>
            </a:r>
          </a:p>
          <a:p>
            <a:r>
              <a:rPr lang="en-US" dirty="0" smtClean="0"/>
              <a:t>Men, on the other hand, are more likely to be willing to take on risk for the associated potential for return; women are more likely to express a desire for </a:t>
            </a:r>
            <a:r>
              <a:rPr lang="en-US" i="1" dirty="0" smtClean="0"/>
              <a:t>low risk</a:t>
            </a:r>
            <a:r>
              <a:rPr lang="en-US" dirty="0" smtClean="0"/>
              <a:t>. </a:t>
            </a:r>
          </a:p>
          <a:p>
            <a:r>
              <a:rPr lang="en-US" dirty="0" smtClean="0"/>
              <a:t>There </a:t>
            </a:r>
            <a:r>
              <a:rPr lang="en-US" dirty="0" smtClean="0">
                <a:solidFill>
                  <a:schemeClr val="tx1"/>
                </a:solidFill>
              </a:rPr>
              <a:t>is</a:t>
            </a:r>
            <a:r>
              <a:rPr lang="en-US" dirty="0" smtClean="0"/>
              <a:t> little difference — by gender or generation </a:t>
            </a:r>
            <a:r>
              <a:rPr lang="en-US" dirty="0"/>
              <a:t>— </a:t>
            </a:r>
            <a:r>
              <a:rPr lang="en-US" dirty="0" smtClean="0"/>
              <a:t>in the lower percentages of workers who feel that they have no appetite for investment risk at all.</a:t>
            </a:r>
            <a:endParaRPr lang="en-US" dirty="0"/>
          </a:p>
        </p:txBody>
      </p:sp>
      <p:sp>
        <p:nvSpPr>
          <p:cNvPr id="4" name="Text Placeholder 3"/>
          <p:cNvSpPr>
            <a:spLocks noGrp="1"/>
          </p:cNvSpPr>
          <p:nvPr>
            <p:ph type="body" sz="quarter" idx="14"/>
          </p:nvPr>
        </p:nvSpPr>
        <p:spPr>
          <a:xfrm>
            <a:off x="512763" y="1106094"/>
            <a:ext cx="8936037" cy="274449"/>
          </a:xfrm>
        </p:spPr>
        <p:txBody>
          <a:bodyPr/>
          <a:lstStyle/>
          <a:p>
            <a:r>
              <a:rPr lang="en-US" dirty="0" smtClean="0"/>
              <a:t>Worker Tolerance for Investment Risk</a:t>
            </a:r>
            <a:endParaRPr lang="en-US" dirty="0"/>
          </a:p>
          <a:p>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Financial situation</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Investment Risk Tolerance: </a:t>
            </a:r>
            <a:r>
              <a:rPr lang="en-US" dirty="0" smtClean="0">
                <a:solidFill>
                  <a:srgbClr val="FFFFFF"/>
                </a:solidFill>
              </a:rPr>
              <a:t>By Generation </a:t>
            </a:r>
            <a:r>
              <a:rPr lang="en-US" dirty="0">
                <a:solidFill>
                  <a:srgbClr val="FFFFFF"/>
                </a:solidFill>
              </a:rPr>
              <a:t>&amp;</a:t>
            </a:r>
            <a:r>
              <a:rPr lang="en-US" dirty="0" smtClean="0">
                <a:solidFill>
                  <a:srgbClr val="FFFFFF"/>
                </a:solidFill>
              </a:rPr>
              <a:t> Gender</a:t>
            </a:r>
            <a:endParaRPr lang="en-US" dirty="0">
              <a:solidFill>
                <a:srgbClr val="FFFFFF"/>
              </a:solidFill>
            </a:endParaRPr>
          </a:p>
        </p:txBody>
      </p:sp>
      <p:grpSp>
        <p:nvGrpSpPr>
          <p:cNvPr id="10" name="Group 9"/>
          <p:cNvGrpSpPr/>
          <p:nvPr/>
        </p:nvGrpSpPr>
        <p:grpSpPr>
          <a:xfrm>
            <a:off x="520700" y="5012085"/>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512763" y="4522430"/>
            <a:ext cx="4325936" cy="194925"/>
          </a:xfrm>
          <a:prstGeom prst="rect">
            <a:avLst/>
          </a:prstGeom>
        </p:spPr>
        <p:txBody>
          <a:bodyPr wrap="square">
            <a:spAutoFit/>
          </a:bodyPr>
          <a:lstStyle/>
          <a:p>
            <a:pPr lvl="0" fontAlgn="base">
              <a:lnSpc>
                <a:spcPts val="800"/>
              </a:lnSpc>
              <a:spcAft>
                <a:spcPts val="300"/>
              </a:spcAft>
              <a:buClr>
                <a:srgbClr val="00A9E0"/>
              </a:buClr>
              <a:buSzPct val="90000"/>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 Pulse</a:t>
            </a:r>
            <a:r>
              <a:rPr lang="en-US" sz="800" kern="0" dirty="0" smtClean="0">
                <a:solidFill>
                  <a:schemeClr val="tx1">
                    <a:lumMod val="65000"/>
                    <a:lumOff val="35000"/>
                  </a:schemeClr>
                </a:solidFill>
              </a:rPr>
              <a:t> Survey, LIMRA SRI®, based on 2,134 workers</a:t>
            </a:r>
            <a:r>
              <a:rPr lang="en-US" sz="800" i="1" kern="0" dirty="0" smtClean="0">
                <a:solidFill>
                  <a:schemeClr val="tx1">
                    <a:lumMod val="65000"/>
                    <a:lumOff val="35000"/>
                  </a:schemeClr>
                </a:solidFill>
              </a:rPr>
              <a:t>.</a:t>
            </a:r>
            <a:endParaRPr kumimoji="0" lang="en-US" sz="800" b="0" i="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12763" y="7144623"/>
            <a:ext cx="423514" cy="307777"/>
          </a:xfrm>
          <a:prstGeom prst="rect">
            <a:avLst/>
          </a:prstGeom>
          <a:noFill/>
        </p:spPr>
        <p:txBody>
          <a:bodyPr wrap="none" rtlCol="0">
            <a:spAutoFit/>
          </a:bodyPr>
          <a:lstStyle/>
          <a:p>
            <a:r>
              <a:rPr lang="en-US" sz="700" dirty="0" smtClean="0"/>
              <a:t>PT 11</a:t>
            </a:r>
          </a:p>
          <a:p>
            <a:endParaRPr lang="en-US" sz="700" dirty="0" smtClean="0"/>
          </a:p>
        </p:txBody>
      </p:sp>
      <p:graphicFrame>
        <p:nvGraphicFramePr>
          <p:cNvPr id="16" name="Chart 15"/>
          <p:cNvGraphicFramePr>
            <a:graphicFrameLocks/>
          </p:cNvGraphicFramePr>
          <p:nvPr>
            <p:extLst>
              <p:ext uri="{D42A27DB-BD31-4B8C-83A1-F6EECF244321}">
                <p14:modId xmlns:p14="http://schemas.microsoft.com/office/powerpoint/2010/main" val="4164449601"/>
              </p:ext>
            </p:extLst>
          </p:nvPr>
        </p:nvGraphicFramePr>
        <p:xfrm>
          <a:off x="520700" y="1578673"/>
          <a:ext cx="8936037" cy="2866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p:cNvGraphicFramePr/>
          <p:nvPr>
            <p:extLst/>
          </p:nvPr>
        </p:nvGraphicFramePr>
        <p:xfrm>
          <a:off x="520701" y="1370498"/>
          <a:ext cx="8928100" cy="30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6637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4512" y="1280098"/>
            <a:ext cx="2853372" cy="2344231"/>
          </a:xfrm>
          <a:solidFill>
            <a:srgbClr val="EBE8E5"/>
          </a:solidFill>
        </p:spPr>
        <p:txBody>
          <a:bodyPr/>
          <a:lstStyle/>
          <a:p>
            <a:r>
              <a:rPr lang="en-US" dirty="0"/>
              <a:t>One of the most significant steps to helping people achieve a successful retirement is to get them to start saving as early as possible. </a:t>
            </a:r>
            <a:r>
              <a:rPr lang="en-US" dirty="0" smtClean="0"/>
              <a:t>These </a:t>
            </a:r>
            <a:r>
              <a:rPr lang="en-US" dirty="0"/>
              <a:t>triggers underscore the importance of access to a workplace retirement plan, as well as plan design features that facilitate </a:t>
            </a:r>
            <a:r>
              <a:rPr lang="en-US" dirty="0" smtClean="0"/>
              <a:t>saving. </a:t>
            </a:r>
            <a:endParaRPr lang="en-US" dirty="0"/>
          </a:p>
        </p:txBody>
      </p:sp>
      <p:sp>
        <p:nvSpPr>
          <p:cNvPr id="3" name="Text Placeholder 2"/>
          <p:cNvSpPr>
            <a:spLocks noGrp="1"/>
          </p:cNvSpPr>
          <p:nvPr>
            <p:ph type="body" sz="quarter" idx="12"/>
          </p:nvPr>
        </p:nvSpPr>
        <p:spPr>
          <a:xfrm>
            <a:off x="544512" y="4331457"/>
            <a:ext cx="2853372" cy="2462534"/>
          </a:xfrm>
        </p:spPr>
        <p:txBody>
          <a:bodyPr>
            <a:spAutoFit/>
          </a:bodyPr>
          <a:lstStyle/>
          <a:p>
            <a:pPr>
              <a:buClr>
                <a:schemeClr val="tx1"/>
              </a:buClr>
            </a:pPr>
            <a:r>
              <a:rPr lang="en-US" dirty="0"/>
              <a:t>The availability of a workplace savings plan is the most powerful “trigger” for workers to begin saving for retirement.</a:t>
            </a:r>
          </a:p>
          <a:p>
            <a:pPr>
              <a:buClr>
                <a:schemeClr val="tx1"/>
              </a:buClr>
            </a:pPr>
            <a:r>
              <a:rPr lang="en-US" dirty="0"/>
              <a:t>Many of the reasons workers start to save are tied to the existence — and design elements — of a workplace plan.</a:t>
            </a:r>
          </a:p>
          <a:p>
            <a:pPr>
              <a:buClr>
                <a:schemeClr val="tx1"/>
              </a:buClr>
            </a:pPr>
            <a:r>
              <a:rPr lang="en-US" dirty="0"/>
              <a:t>The opportunity to save through the workplace is a more powerful incentive to start saving than many life events, including starting a family, </a:t>
            </a:r>
            <a:r>
              <a:rPr lang="en-US" dirty="0" smtClean="0"/>
              <a:t>marriage, </a:t>
            </a:r>
            <a:r>
              <a:rPr lang="en-US" dirty="0"/>
              <a:t>and home purchase.</a:t>
            </a:r>
          </a:p>
          <a:p>
            <a:pPr>
              <a:buClr>
                <a:schemeClr val="tx1"/>
              </a:buClr>
            </a:pPr>
            <a:r>
              <a:rPr lang="en-US" dirty="0"/>
              <a:t>Of the life events that spur savings activity, reaching a certain age is the most influential.</a:t>
            </a:r>
          </a:p>
          <a:p>
            <a:pPr>
              <a:buClr>
                <a:schemeClr val="tx1"/>
              </a:buClr>
            </a:pPr>
            <a:endParaRPr lang="en-US" dirty="0"/>
          </a:p>
        </p:txBody>
      </p:sp>
      <p:sp>
        <p:nvSpPr>
          <p:cNvPr id="4" name="Text Placeholder 3"/>
          <p:cNvSpPr>
            <a:spLocks noGrp="1"/>
          </p:cNvSpPr>
          <p:nvPr>
            <p:ph type="body" sz="quarter" idx="14"/>
          </p:nvPr>
        </p:nvSpPr>
        <p:spPr/>
        <p:txBody>
          <a:bodyPr/>
          <a:lstStyle/>
          <a:p>
            <a:r>
              <a:rPr lang="en-US" dirty="0" smtClean="0"/>
              <a:t>Top Retirement Savings “Triggers”</a:t>
            </a:r>
            <a:endParaRPr lang="en-US" dirty="0"/>
          </a:p>
          <a:p>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Saving for retirement</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Starting Triggers</a:t>
            </a:r>
            <a:endParaRPr lang="en-US" dirty="0">
              <a:solidFill>
                <a:srgbClr val="D2BDED"/>
              </a:solidFill>
            </a:endParaRPr>
          </a:p>
        </p:txBody>
      </p:sp>
      <p:grpSp>
        <p:nvGrpSpPr>
          <p:cNvPr id="10" name="Group 9"/>
          <p:cNvGrpSpPr/>
          <p:nvPr/>
        </p:nvGrpSpPr>
        <p:grpSpPr>
          <a:xfrm>
            <a:off x="544512" y="1197321"/>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4045418" y="4647099"/>
            <a:ext cx="5546983" cy="400110"/>
          </a:xfrm>
          <a:prstGeom prst="rect">
            <a:avLst/>
          </a:prstGeom>
        </p:spPr>
        <p:txBody>
          <a:bodyPr wrap="square">
            <a:spAutoFit/>
          </a:bodyPr>
          <a:lstStyle/>
          <a:p>
            <a:pPr marL="0" marR="0" lvl="0" indent="0" defTabSz="914400" eaLnBrk="1" fontAlgn="base" latinLnBrk="0" hangingPunct="1">
              <a:lnSpc>
                <a:spcPts val="800"/>
              </a:lnSpc>
              <a:spcBef>
                <a:spcPts val="0"/>
              </a:spcBef>
              <a:spcAft>
                <a:spcPts val="300"/>
              </a:spcAft>
              <a:buClr>
                <a:srgbClr val="00A9E0"/>
              </a:buClr>
              <a:buSzPct val="90000"/>
              <a:buFontTx/>
              <a:buNone/>
              <a:tabLst/>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i="1" u="none" strike="noStrike" kern="0" cap="none" spc="0" normalizeH="0" baseline="0" noProof="0" dirty="0" smtClean="0">
                <a:ln>
                  <a:noFill/>
                </a:ln>
                <a:solidFill>
                  <a:schemeClr val="tx1">
                    <a:lumMod val="65000"/>
                    <a:lumOff val="35000"/>
                  </a:schemeClr>
                </a:solidFill>
                <a:effectLst/>
                <a:uLnTx/>
                <a:uFillTx/>
              </a:rPr>
              <a:t>Workplace Plans Are a Key Trigger to Start Saving for Retirement, </a:t>
            </a:r>
            <a:r>
              <a:rPr kumimoji="0" lang="en-US" sz="800" b="0" i="0" u="none" strike="noStrike" kern="0" cap="none" spc="0" normalizeH="0" baseline="0" noProof="0" dirty="0" smtClean="0">
                <a:ln>
                  <a:noFill/>
                </a:ln>
                <a:solidFill>
                  <a:schemeClr val="tx1">
                    <a:lumMod val="65000"/>
                    <a:lumOff val="35000"/>
                  </a:schemeClr>
                </a:solidFill>
                <a:effectLst/>
                <a:uLnTx/>
                <a:uFillTx/>
              </a:rPr>
              <a:t>LIMRA SRI®, 2021. Based on 4,345 workers and retirees age</a:t>
            </a:r>
            <a:r>
              <a:rPr kumimoji="0" lang="en-US" sz="800" b="0" i="0" u="none" strike="noStrike" kern="0" cap="none" spc="0" normalizeH="0" noProof="0" dirty="0" smtClean="0">
                <a:ln>
                  <a:noFill/>
                </a:ln>
                <a:solidFill>
                  <a:schemeClr val="tx1">
                    <a:lumMod val="65000"/>
                    <a:lumOff val="35000"/>
                  </a:schemeClr>
                </a:solidFill>
                <a:effectLst/>
                <a:uLnTx/>
                <a:uFillTx/>
              </a:rPr>
              <a:t> 20-85 </a:t>
            </a:r>
            <a:r>
              <a:rPr kumimoji="0" lang="en-US" sz="800" b="0" i="0" u="none" strike="noStrike" kern="0" cap="none" spc="0" normalizeH="0" baseline="0" noProof="0" dirty="0" smtClean="0">
                <a:ln>
                  <a:noFill/>
                </a:ln>
                <a:solidFill>
                  <a:schemeClr val="tx1">
                    <a:lumMod val="65000"/>
                    <a:lumOff val="35000"/>
                  </a:schemeClr>
                </a:solidFill>
                <a:effectLst/>
                <a:uLnTx/>
                <a:uFillTx/>
              </a:rPr>
              <a:t>who have ever saved for retirement. Multiple responses allowed for multiple savings triggers.</a:t>
            </a:r>
            <a:endParaRPr kumimoji="0" lang="en-US" sz="800" b="0" i="0" u="none" strike="noStrike" kern="0" cap="none" spc="0" normalizeH="0" baseline="0" noProof="0" dirty="0">
              <a:ln>
                <a:noFill/>
              </a:ln>
              <a:solidFill>
                <a:schemeClr val="tx1">
                  <a:lumMod val="65000"/>
                  <a:lumOff val="35000"/>
                </a:schemeClr>
              </a:solidFill>
              <a:effectLst/>
              <a:uLnTx/>
              <a:uFillTx/>
            </a:endParaRPr>
          </a:p>
        </p:txBody>
      </p:sp>
      <p:graphicFrame>
        <p:nvGraphicFramePr>
          <p:cNvPr id="18" name="Chart 17"/>
          <p:cNvGraphicFramePr>
            <a:graphicFrameLocks/>
          </p:cNvGraphicFramePr>
          <p:nvPr>
            <p:extLst/>
          </p:nvPr>
        </p:nvGraphicFramePr>
        <p:xfrm>
          <a:off x="4045418" y="1504330"/>
          <a:ext cx="5105400" cy="3202424"/>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6118436" y="1363930"/>
            <a:ext cx="959365" cy="276999"/>
          </a:xfrm>
          <a:prstGeom prst="rect">
            <a:avLst/>
          </a:prstGeom>
          <a:solidFill>
            <a:schemeClr val="bg1"/>
          </a:solidFill>
        </p:spPr>
        <p:txBody>
          <a:bodyPr wrap="none" rtlCol="0">
            <a:spAutoFit/>
          </a:bodyPr>
          <a:lstStyle/>
          <a:p>
            <a:r>
              <a:rPr lang="en-US" sz="1200" b="1" dirty="0" smtClean="0">
                <a:solidFill>
                  <a:srgbClr val="4298BE"/>
                </a:solidFill>
              </a:rPr>
              <a:t>Workplace</a:t>
            </a:r>
            <a:endParaRPr lang="en-US" sz="1200" b="1" dirty="0">
              <a:solidFill>
                <a:srgbClr val="4298BE"/>
              </a:solidFill>
            </a:endParaRPr>
          </a:p>
        </p:txBody>
      </p:sp>
      <p:sp>
        <p:nvSpPr>
          <p:cNvPr id="20" name="TextBox 19"/>
          <p:cNvSpPr txBox="1"/>
          <p:nvPr/>
        </p:nvSpPr>
        <p:spPr>
          <a:xfrm>
            <a:off x="6095417" y="2987670"/>
            <a:ext cx="1005403" cy="276999"/>
          </a:xfrm>
          <a:prstGeom prst="rect">
            <a:avLst/>
          </a:prstGeom>
          <a:solidFill>
            <a:schemeClr val="bg1"/>
          </a:solidFill>
        </p:spPr>
        <p:txBody>
          <a:bodyPr wrap="none" rtlCol="0">
            <a:spAutoFit/>
          </a:bodyPr>
          <a:lstStyle/>
          <a:p>
            <a:r>
              <a:rPr lang="en-US" sz="1200" b="1" dirty="0" smtClean="0">
                <a:solidFill>
                  <a:srgbClr val="DAAA00"/>
                </a:solidFill>
              </a:rPr>
              <a:t>Life Events</a:t>
            </a:r>
            <a:endParaRPr lang="en-US" sz="1200" b="1" dirty="0">
              <a:solidFill>
                <a:srgbClr val="DAAA00"/>
              </a:solidFill>
            </a:endParaRPr>
          </a:p>
        </p:txBody>
      </p:sp>
      <p:sp>
        <p:nvSpPr>
          <p:cNvPr id="5" name="TextBox 4"/>
          <p:cNvSpPr txBox="1"/>
          <p:nvPr/>
        </p:nvSpPr>
        <p:spPr>
          <a:xfrm>
            <a:off x="512763" y="7154331"/>
            <a:ext cx="397866" cy="200055"/>
          </a:xfrm>
          <a:prstGeom prst="rect">
            <a:avLst/>
          </a:prstGeom>
          <a:noFill/>
        </p:spPr>
        <p:txBody>
          <a:bodyPr wrap="none" rtlCol="0">
            <a:spAutoFit/>
          </a:bodyPr>
          <a:lstStyle/>
          <a:p>
            <a:r>
              <a:rPr lang="en-US" sz="700" dirty="0" smtClean="0"/>
              <a:t>PT37</a:t>
            </a:r>
            <a:endParaRPr lang="en-US" sz="700" dirty="0"/>
          </a:p>
        </p:txBody>
      </p:sp>
    </p:spTree>
    <p:extLst>
      <p:ext uri="{BB962C8B-B14F-4D97-AF65-F5344CB8AC3E}">
        <p14:creationId xmlns:p14="http://schemas.microsoft.com/office/powerpoint/2010/main" val="3114460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0700" y="5371020"/>
            <a:ext cx="3352800" cy="1690206"/>
          </a:xfrm>
          <a:solidFill>
            <a:srgbClr val="EBE8E5"/>
          </a:solidFill>
        </p:spPr>
        <p:txBody>
          <a:bodyPr/>
          <a:lstStyle/>
          <a:p>
            <a:r>
              <a:rPr lang="en-US" dirty="0" smtClean="0"/>
              <a:t>While overall, workers are more likely to express confidence than discomfort with investment and financial decisions, few are very confident, and most are lukewarm in their confidence.</a:t>
            </a:r>
            <a:endParaRPr lang="en-US" dirty="0"/>
          </a:p>
        </p:txBody>
      </p:sp>
      <p:sp>
        <p:nvSpPr>
          <p:cNvPr id="3" name="Text Placeholder 2"/>
          <p:cNvSpPr>
            <a:spLocks noGrp="1"/>
          </p:cNvSpPr>
          <p:nvPr>
            <p:ph type="body" sz="quarter" idx="12"/>
          </p:nvPr>
        </p:nvSpPr>
        <p:spPr>
          <a:xfrm>
            <a:off x="4838700" y="5305617"/>
            <a:ext cx="4610100" cy="910506"/>
          </a:xfrm>
        </p:spPr>
        <p:txBody>
          <a:bodyPr wrap="square">
            <a:spAutoFit/>
          </a:bodyPr>
          <a:lstStyle/>
          <a:p>
            <a:pPr>
              <a:buClr>
                <a:schemeClr val="tx1"/>
              </a:buClr>
            </a:pPr>
            <a:r>
              <a:rPr lang="en-US" dirty="0" smtClean="0"/>
              <a:t>Older workers — especially Baby Boomers — are most confident in their ability to make investment and financial decisions. (This is a cohort that is also more likely to seek formal financial advice.)</a:t>
            </a:r>
          </a:p>
          <a:p>
            <a:pPr>
              <a:buClr>
                <a:schemeClr val="tx1"/>
              </a:buClr>
            </a:pPr>
            <a:r>
              <a:rPr lang="en-US" dirty="0" smtClean="0"/>
              <a:t>Women are far less confident than men in making investment and financial decisions.</a:t>
            </a:r>
            <a:endParaRPr lang="en-US" dirty="0"/>
          </a:p>
        </p:txBody>
      </p:sp>
      <p:sp>
        <p:nvSpPr>
          <p:cNvPr id="4" name="Text Placeholder 3"/>
          <p:cNvSpPr>
            <a:spLocks noGrp="1"/>
          </p:cNvSpPr>
          <p:nvPr>
            <p:ph type="body" sz="quarter" idx="14"/>
          </p:nvPr>
        </p:nvSpPr>
        <p:spPr>
          <a:xfrm>
            <a:off x="512763" y="1348690"/>
            <a:ext cx="8936037" cy="274449"/>
          </a:xfrm>
        </p:spPr>
        <p:txBody>
          <a:bodyPr/>
          <a:lstStyle/>
          <a:p>
            <a:r>
              <a:rPr lang="en-US" dirty="0" smtClean="0"/>
              <a:t>Worker Confidence in Making Financial Decisions</a:t>
            </a:r>
            <a:endParaRPr lang="en-US" dirty="0"/>
          </a:p>
          <a:p>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Financial situation</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Investment Confidence: </a:t>
            </a:r>
            <a:r>
              <a:rPr lang="en-US" dirty="0" smtClean="0">
                <a:solidFill>
                  <a:srgbClr val="FFFFFF"/>
                </a:solidFill>
              </a:rPr>
              <a:t>By Generation </a:t>
            </a:r>
            <a:r>
              <a:rPr lang="en-US" dirty="0">
                <a:solidFill>
                  <a:srgbClr val="FFFFFF"/>
                </a:solidFill>
              </a:rPr>
              <a:t>&amp;</a:t>
            </a:r>
            <a:r>
              <a:rPr lang="en-US" dirty="0" smtClean="0">
                <a:solidFill>
                  <a:srgbClr val="FFFFFF"/>
                </a:solidFill>
              </a:rPr>
              <a:t> Gender</a:t>
            </a:r>
            <a:endParaRPr lang="en-US" dirty="0">
              <a:solidFill>
                <a:srgbClr val="FFFFFF"/>
              </a:solidFill>
            </a:endParaRPr>
          </a:p>
        </p:txBody>
      </p:sp>
      <p:grpSp>
        <p:nvGrpSpPr>
          <p:cNvPr id="10" name="Group 9"/>
          <p:cNvGrpSpPr/>
          <p:nvPr/>
        </p:nvGrpSpPr>
        <p:grpSpPr>
          <a:xfrm>
            <a:off x="520700" y="5288243"/>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468108" y="4748981"/>
            <a:ext cx="4325936" cy="194925"/>
          </a:xfrm>
          <a:prstGeom prst="rect">
            <a:avLst/>
          </a:prstGeom>
        </p:spPr>
        <p:txBody>
          <a:bodyPr wrap="square">
            <a:spAutoFit/>
          </a:bodyPr>
          <a:lstStyle/>
          <a:p>
            <a:pPr lvl="0" fontAlgn="base">
              <a:lnSpc>
                <a:spcPts val="800"/>
              </a:lnSpc>
              <a:spcAft>
                <a:spcPts val="300"/>
              </a:spcAft>
              <a:buClr>
                <a:srgbClr val="00A9E0"/>
              </a:buClr>
              <a:buSzPct val="90000"/>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 Pulse</a:t>
            </a:r>
            <a:r>
              <a:rPr lang="en-US" sz="800" kern="0" dirty="0" smtClean="0">
                <a:solidFill>
                  <a:schemeClr val="tx1">
                    <a:lumMod val="65000"/>
                    <a:lumOff val="35000"/>
                  </a:schemeClr>
                </a:solidFill>
              </a:rPr>
              <a:t> Survey, LIMRA SRI®, based on 2,134 workers.</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484493" y="7136584"/>
            <a:ext cx="423514" cy="200055"/>
          </a:xfrm>
          <a:prstGeom prst="rect">
            <a:avLst/>
          </a:prstGeom>
          <a:noFill/>
        </p:spPr>
        <p:txBody>
          <a:bodyPr wrap="none" rtlCol="0">
            <a:spAutoFit/>
          </a:bodyPr>
          <a:lstStyle/>
          <a:p>
            <a:r>
              <a:rPr lang="en-US" sz="700" dirty="0" smtClean="0"/>
              <a:t>PT 13</a:t>
            </a:r>
          </a:p>
        </p:txBody>
      </p:sp>
      <p:graphicFrame>
        <p:nvGraphicFramePr>
          <p:cNvPr id="16" name="Chart 15"/>
          <p:cNvGraphicFramePr>
            <a:graphicFrameLocks/>
          </p:cNvGraphicFramePr>
          <p:nvPr>
            <p:extLst>
              <p:ext uri="{D42A27DB-BD31-4B8C-83A1-F6EECF244321}">
                <p14:modId xmlns:p14="http://schemas.microsoft.com/office/powerpoint/2010/main" val="1720432977"/>
              </p:ext>
            </p:extLst>
          </p:nvPr>
        </p:nvGraphicFramePr>
        <p:xfrm>
          <a:off x="787810" y="1445786"/>
          <a:ext cx="89154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ular Callout 4"/>
          <p:cNvSpPr/>
          <p:nvPr/>
        </p:nvSpPr>
        <p:spPr>
          <a:xfrm>
            <a:off x="520700" y="1034489"/>
            <a:ext cx="1593235" cy="506548"/>
          </a:xfrm>
          <a:prstGeom prst="wedgeRectCallout">
            <a:avLst>
              <a:gd name="adj1" fmla="val 30087"/>
              <a:gd name="adj2" fmla="val 124612"/>
            </a:avLst>
          </a:prstGeom>
          <a:solidFill>
            <a:srgbClr val="ED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Intimidated by investments &amp; finances</a:t>
            </a:r>
            <a:endParaRPr lang="en-US" sz="1000" dirty="0">
              <a:solidFill>
                <a:schemeClr val="tx1"/>
              </a:solidFill>
            </a:endParaRPr>
          </a:p>
        </p:txBody>
      </p:sp>
      <p:sp>
        <p:nvSpPr>
          <p:cNvPr id="17" name="Rectangular Callout 16"/>
          <p:cNvSpPr/>
          <p:nvPr/>
        </p:nvSpPr>
        <p:spPr>
          <a:xfrm>
            <a:off x="7855565" y="1054557"/>
            <a:ext cx="1593235" cy="506548"/>
          </a:xfrm>
          <a:prstGeom prst="wedgeRectCallout">
            <a:avLst>
              <a:gd name="adj1" fmla="val -31008"/>
              <a:gd name="adj2" fmla="val 122672"/>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rPr>
              <a:t>Confident making investment &amp; financial decisions</a:t>
            </a:r>
            <a:endParaRPr lang="en-US" sz="1000" dirty="0">
              <a:solidFill>
                <a:schemeClr val="bg1"/>
              </a:solidFill>
            </a:endParaRPr>
          </a:p>
        </p:txBody>
      </p:sp>
    </p:spTree>
    <p:extLst>
      <p:ext uri="{BB962C8B-B14F-4D97-AF65-F5344CB8AC3E}">
        <p14:creationId xmlns:p14="http://schemas.microsoft.com/office/powerpoint/2010/main" val="3088262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extLst>
              <p:ext uri="{D42A27DB-BD31-4B8C-83A1-F6EECF244321}">
                <p14:modId xmlns:p14="http://schemas.microsoft.com/office/powerpoint/2010/main" val="1077761471"/>
              </p:ext>
            </p:extLst>
          </p:nvPr>
        </p:nvGraphicFramePr>
        <p:xfrm>
          <a:off x="520700" y="1255157"/>
          <a:ext cx="8928100" cy="383189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quarter" idx="11"/>
          </p:nvPr>
        </p:nvSpPr>
        <p:spPr>
          <a:xfrm>
            <a:off x="520700" y="5606996"/>
            <a:ext cx="3352800" cy="1472198"/>
          </a:xfrm>
          <a:solidFill>
            <a:srgbClr val="EBE8E5"/>
          </a:solidFill>
        </p:spPr>
        <p:txBody>
          <a:bodyPr/>
          <a:lstStyle/>
          <a:p>
            <a:r>
              <a:rPr lang="en-US" dirty="0" smtClean="0"/>
              <a:t>Baby Boomers are significantly less financially stressed than other generations, and men similarly are less financially stressed </a:t>
            </a:r>
            <a:br>
              <a:rPr lang="en-US" dirty="0" smtClean="0"/>
            </a:br>
            <a:r>
              <a:rPr lang="en-US" dirty="0" smtClean="0"/>
              <a:t>than women.  </a:t>
            </a:r>
            <a:endParaRPr lang="en-US" dirty="0"/>
          </a:p>
        </p:txBody>
      </p:sp>
      <p:sp>
        <p:nvSpPr>
          <p:cNvPr id="3" name="Text Placeholder 2"/>
          <p:cNvSpPr>
            <a:spLocks noGrp="1"/>
          </p:cNvSpPr>
          <p:nvPr>
            <p:ph type="body" sz="quarter" idx="12"/>
          </p:nvPr>
        </p:nvSpPr>
        <p:spPr>
          <a:xfrm>
            <a:off x="4846636" y="5495421"/>
            <a:ext cx="4610100" cy="820738"/>
          </a:xfrm>
        </p:spPr>
        <p:txBody>
          <a:bodyPr wrap="square">
            <a:spAutoFit/>
          </a:bodyPr>
          <a:lstStyle/>
          <a:p>
            <a:pPr>
              <a:buClr>
                <a:schemeClr val="tx1"/>
              </a:buClr>
            </a:pPr>
            <a:r>
              <a:rPr lang="en-US" dirty="0" smtClean="0"/>
              <a:t>Only 14 percent of workers overall report low (1–2) levels of financial stress; 10 percent report very high (</a:t>
            </a:r>
            <a:r>
              <a:rPr lang="en-US" dirty="0"/>
              <a:t>9–10</a:t>
            </a:r>
            <a:r>
              <a:rPr lang="en-US" dirty="0" smtClean="0"/>
              <a:t>) levels of financial stress.</a:t>
            </a:r>
          </a:p>
          <a:p>
            <a:pPr>
              <a:buClr>
                <a:schemeClr val="tx1"/>
              </a:buClr>
            </a:pPr>
            <a:r>
              <a:rPr lang="en-US" dirty="0" smtClean="0"/>
              <a:t>Women are most likely to experience overwhelming financial stress.</a:t>
            </a:r>
          </a:p>
          <a:p>
            <a:pPr>
              <a:buClr>
                <a:schemeClr val="tx1"/>
              </a:buClr>
            </a:pPr>
            <a:endParaRPr lang="en-US" dirty="0"/>
          </a:p>
        </p:txBody>
      </p:sp>
      <p:sp>
        <p:nvSpPr>
          <p:cNvPr id="4" name="Text Placeholder 3"/>
          <p:cNvSpPr>
            <a:spLocks noGrp="1"/>
          </p:cNvSpPr>
          <p:nvPr>
            <p:ph type="body" sz="quarter" idx="14"/>
          </p:nvPr>
        </p:nvSpPr>
        <p:spPr>
          <a:xfrm>
            <a:off x="512763" y="1040779"/>
            <a:ext cx="8936037" cy="274449"/>
          </a:xfrm>
        </p:spPr>
        <p:txBody>
          <a:bodyPr/>
          <a:lstStyle/>
          <a:p>
            <a:r>
              <a:rPr lang="en-US" dirty="0" smtClean="0"/>
              <a:t>Worker: Financial Stress, By Generation &amp; Gender</a:t>
            </a:r>
            <a:endParaRPr lang="en-US" dirty="0"/>
          </a:p>
          <a:p>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Financial situation</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Financial Stress: </a:t>
            </a:r>
            <a:r>
              <a:rPr lang="en-US" dirty="0" smtClean="0">
                <a:solidFill>
                  <a:srgbClr val="FFFFFF"/>
                </a:solidFill>
              </a:rPr>
              <a:t>By Generation &amp; Gender</a:t>
            </a:r>
            <a:endParaRPr lang="en-US" dirty="0">
              <a:solidFill>
                <a:srgbClr val="FFFFFF"/>
              </a:solidFill>
            </a:endParaRPr>
          </a:p>
        </p:txBody>
      </p:sp>
      <p:grpSp>
        <p:nvGrpSpPr>
          <p:cNvPr id="10" name="Group 9"/>
          <p:cNvGrpSpPr/>
          <p:nvPr/>
        </p:nvGrpSpPr>
        <p:grpSpPr>
          <a:xfrm>
            <a:off x="520700" y="5524219"/>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520700" y="5090259"/>
            <a:ext cx="4325936" cy="194925"/>
          </a:xfrm>
          <a:prstGeom prst="rect">
            <a:avLst/>
          </a:prstGeom>
        </p:spPr>
        <p:txBody>
          <a:bodyPr wrap="square">
            <a:spAutoFit/>
          </a:bodyPr>
          <a:lstStyle/>
          <a:p>
            <a:pPr lvl="0" fontAlgn="base">
              <a:lnSpc>
                <a:spcPts val="800"/>
              </a:lnSpc>
              <a:spcAft>
                <a:spcPts val="300"/>
              </a:spcAft>
              <a:buClr>
                <a:srgbClr val="00A9E0"/>
              </a:buClr>
              <a:buSzPct val="90000"/>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lang="en-US" sz="800" kern="0" dirty="0" smtClean="0">
                <a:solidFill>
                  <a:schemeClr val="tx1">
                    <a:lumMod val="65000"/>
                    <a:lumOff val="35000"/>
                  </a:schemeClr>
                </a:solidFill>
              </a:rPr>
              <a:t>2021 </a:t>
            </a:r>
            <a:r>
              <a:rPr lang="en-US" sz="800" kern="0" dirty="0">
                <a:solidFill>
                  <a:schemeClr val="tx1">
                    <a:lumMod val="65000"/>
                    <a:lumOff val="35000"/>
                  </a:schemeClr>
                </a:solidFill>
              </a:rPr>
              <a:t>Consumer Pulse Survey, </a:t>
            </a:r>
            <a:r>
              <a:rPr lang="en-US" sz="800" kern="0" dirty="0" smtClean="0">
                <a:solidFill>
                  <a:schemeClr val="tx1">
                    <a:lumMod val="65000"/>
                    <a:lumOff val="35000"/>
                  </a:schemeClr>
                </a:solidFill>
              </a:rPr>
              <a:t>LIMRA SRI®, based </a:t>
            </a:r>
            <a:r>
              <a:rPr lang="en-US" sz="800" kern="0" dirty="0">
                <a:solidFill>
                  <a:schemeClr val="tx1">
                    <a:lumMod val="65000"/>
                    <a:lumOff val="35000"/>
                  </a:schemeClr>
                </a:solidFill>
              </a:rPr>
              <a:t>on 2,046 workers</a:t>
            </a:r>
            <a:r>
              <a:rPr lang="en-US" sz="800" i="1" kern="0" dirty="0" smtClean="0">
                <a:solidFill>
                  <a:schemeClr val="tx1">
                    <a:lumMod val="65000"/>
                    <a:lumOff val="35000"/>
                  </a:schemeClr>
                </a:solidFill>
              </a:rPr>
              <a:t>.</a:t>
            </a:r>
            <a:endParaRPr kumimoji="0" lang="en-US" sz="800" b="0" i="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498336" y="7140237"/>
            <a:ext cx="423514" cy="200055"/>
          </a:xfrm>
          <a:prstGeom prst="rect">
            <a:avLst/>
          </a:prstGeom>
          <a:noFill/>
        </p:spPr>
        <p:txBody>
          <a:bodyPr wrap="none" rtlCol="0">
            <a:spAutoFit/>
          </a:bodyPr>
          <a:lstStyle/>
          <a:p>
            <a:r>
              <a:rPr lang="en-US" sz="700" dirty="0" smtClean="0"/>
              <a:t>PT 20</a:t>
            </a:r>
          </a:p>
        </p:txBody>
      </p:sp>
      <p:grpSp>
        <p:nvGrpSpPr>
          <p:cNvPr id="14" name="Group 13"/>
          <p:cNvGrpSpPr/>
          <p:nvPr/>
        </p:nvGrpSpPr>
        <p:grpSpPr>
          <a:xfrm>
            <a:off x="1465286" y="1648342"/>
            <a:ext cx="7934044" cy="287385"/>
            <a:chOff x="3048279" y="3431112"/>
            <a:chExt cx="7934044" cy="287385"/>
          </a:xfrm>
        </p:grpSpPr>
        <p:sp>
          <p:nvSpPr>
            <p:cNvPr id="6" name="TextBox 5"/>
            <p:cNvSpPr txBox="1"/>
            <p:nvPr/>
          </p:nvSpPr>
          <p:spPr>
            <a:xfrm>
              <a:off x="3048279" y="3441498"/>
              <a:ext cx="1277914" cy="276999"/>
            </a:xfrm>
            <a:prstGeom prst="rect">
              <a:avLst/>
            </a:prstGeom>
            <a:noFill/>
          </p:spPr>
          <p:txBody>
            <a:bodyPr wrap="none" rtlCol="0">
              <a:spAutoFit/>
            </a:bodyPr>
            <a:lstStyle/>
            <a:p>
              <a:r>
                <a:rPr lang="en-US" sz="1200" b="1" dirty="0" smtClean="0">
                  <a:solidFill>
                    <a:schemeClr val="tx1">
                      <a:lumMod val="50000"/>
                      <a:lumOff val="50000"/>
                    </a:schemeClr>
                  </a:solidFill>
                </a:rPr>
                <a:t>No stress at all</a:t>
              </a:r>
              <a:endParaRPr lang="en-US" sz="1200" b="1" dirty="0">
                <a:solidFill>
                  <a:schemeClr val="tx1">
                    <a:lumMod val="50000"/>
                    <a:lumOff val="50000"/>
                  </a:schemeClr>
                </a:solidFill>
              </a:endParaRPr>
            </a:p>
          </p:txBody>
        </p:sp>
        <p:sp>
          <p:nvSpPr>
            <p:cNvPr id="20" name="TextBox 19"/>
            <p:cNvSpPr txBox="1"/>
            <p:nvPr/>
          </p:nvSpPr>
          <p:spPr>
            <a:xfrm>
              <a:off x="9225111" y="3431112"/>
              <a:ext cx="1757212" cy="276999"/>
            </a:xfrm>
            <a:prstGeom prst="rect">
              <a:avLst/>
            </a:prstGeom>
            <a:noFill/>
          </p:spPr>
          <p:txBody>
            <a:bodyPr wrap="none" rtlCol="0">
              <a:spAutoFit/>
            </a:bodyPr>
            <a:lstStyle/>
            <a:p>
              <a:r>
                <a:rPr lang="en-US" sz="1200" b="1" dirty="0" smtClean="0">
                  <a:solidFill>
                    <a:schemeClr val="accent4"/>
                  </a:solidFill>
                </a:rPr>
                <a:t>Overwhelming stress</a:t>
              </a:r>
              <a:endParaRPr lang="en-US" sz="1200" b="1" dirty="0">
                <a:solidFill>
                  <a:schemeClr val="accent4"/>
                </a:solidFill>
              </a:endParaRPr>
            </a:p>
          </p:txBody>
        </p:sp>
        <p:cxnSp>
          <p:nvCxnSpPr>
            <p:cNvPr id="13" name="Straight Arrow Connector 12"/>
            <p:cNvCxnSpPr>
              <a:endCxn id="20" idx="1"/>
            </p:cNvCxnSpPr>
            <p:nvPr/>
          </p:nvCxnSpPr>
          <p:spPr>
            <a:xfrm>
              <a:off x="4326193" y="3569611"/>
              <a:ext cx="4898918"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8003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276461" y="1254088"/>
            <a:ext cx="5122869" cy="1254189"/>
          </a:xfrm>
          <a:solidFill>
            <a:srgbClr val="EBE8E5"/>
          </a:solidFill>
        </p:spPr>
        <p:txBody>
          <a:bodyPr/>
          <a:lstStyle/>
          <a:p>
            <a:r>
              <a:rPr lang="en-US" dirty="0" smtClean="0"/>
              <a:t>Few workers and households have investment products other than their employer’s retirement plan or basic bank account, underscoring the importance of the employer-based retirement savings system. </a:t>
            </a:r>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Financial Situation</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Financial Products Owned: </a:t>
            </a:r>
            <a:r>
              <a:rPr lang="en-US" dirty="0" smtClean="0">
                <a:solidFill>
                  <a:schemeClr val="bg1"/>
                </a:solidFill>
              </a:rPr>
              <a:t>By Generation &amp; Gender</a:t>
            </a:r>
            <a:endParaRPr lang="en-US" dirty="0">
              <a:solidFill>
                <a:schemeClr val="bg1"/>
              </a:solidFill>
            </a:endParaRPr>
          </a:p>
        </p:txBody>
      </p:sp>
      <p:grpSp>
        <p:nvGrpSpPr>
          <p:cNvPr id="10" name="Group 9"/>
          <p:cNvGrpSpPr/>
          <p:nvPr/>
        </p:nvGrpSpPr>
        <p:grpSpPr>
          <a:xfrm>
            <a:off x="4270402" y="1169357"/>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426135" y="6808080"/>
            <a:ext cx="4325937" cy="335989"/>
          </a:xfrm>
          <a:prstGeom prst="rect">
            <a:avLst/>
          </a:prstGeom>
        </p:spPr>
        <p:txBody>
          <a:bodyPr wrap="square">
            <a:spAutoFit/>
          </a:bodyPr>
          <a:lstStyle/>
          <a:p>
            <a:pPr marL="0" marR="0" lvl="0" indent="0" defTabSz="914400" eaLnBrk="1" fontAlgn="base" latinLnBrk="0" hangingPunct="1">
              <a:lnSpc>
                <a:spcPts val="800"/>
              </a:lnSpc>
              <a:spcBef>
                <a:spcPts val="0"/>
              </a:spcBef>
              <a:spcAft>
                <a:spcPts val="300"/>
              </a:spcAft>
              <a:buClr>
                <a:srgbClr val="00A9E0"/>
              </a:buClr>
              <a:buSzPct val="90000"/>
              <a:buFontTx/>
              <a:buNone/>
              <a:tabLst/>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 </a:t>
            </a:r>
            <a:r>
              <a:rPr lang="en-US" sz="800" kern="0" dirty="0" smtClean="0">
                <a:solidFill>
                  <a:schemeClr val="tx1">
                    <a:lumMod val="65000"/>
                    <a:lumOff val="35000"/>
                  </a:schemeClr>
                </a:solidFill>
              </a:rPr>
              <a:t>Survey, LIMRA SRI®, based on 4,042 workers.</a:t>
            </a:r>
          </a:p>
          <a:p>
            <a:pPr marL="0" marR="0" lvl="0" indent="0" defTabSz="914400" eaLnBrk="1" fontAlgn="base" latinLnBrk="0" hangingPunct="1">
              <a:lnSpc>
                <a:spcPts val="800"/>
              </a:lnSpc>
              <a:spcBef>
                <a:spcPts val="0"/>
              </a:spcBef>
              <a:spcAft>
                <a:spcPts val="300"/>
              </a:spcAft>
              <a:buClr>
                <a:srgbClr val="00A9E0"/>
              </a:buClr>
              <a:buSzPct val="90000"/>
              <a:buFontTx/>
              <a:buNone/>
              <a:tabLst/>
              <a:defRPr/>
            </a:pPr>
            <a:endParaRPr kumimoji="0" lang="en-US" sz="800" b="0" i="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12763" y="7144583"/>
            <a:ext cx="447558" cy="307777"/>
          </a:xfrm>
          <a:prstGeom prst="rect">
            <a:avLst/>
          </a:prstGeom>
          <a:noFill/>
        </p:spPr>
        <p:txBody>
          <a:bodyPr wrap="none" rtlCol="0">
            <a:spAutoFit/>
          </a:bodyPr>
          <a:lstStyle/>
          <a:p>
            <a:r>
              <a:rPr lang="en-US" sz="700" dirty="0" smtClean="0"/>
              <a:t>PT204</a:t>
            </a:r>
          </a:p>
          <a:p>
            <a:endParaRPr lang="en-US" sz="700" dirty="0" smtClean="0"/>
          </a:p>
        </p:txBody>
      </p:sp>
      <p:sp>
        <p:nvSpPr>
          <p:cNvPr id="25" name="Text Placeholder 24"/>
          <p:cNvSpPr>
            <a:spLocks noGrp="1"/>
          </p:cNvSpPr>
          <p:nvPr>
            <p:ph type="body" sz="quarter" idx="14"/>
          </p:nvPr>
        </p:nvSpPr>
        <p:spPr>
          <a:xfrm>
            <a:off x="533400" y="1169357"/>
            <a:ext cx="3538086" cy="274449"/>
          </a:xfrm>
        </p:spPr>
        <p:txBody>
          <a:bodyPr/>
          <a:lstStyle/>
          <a:p>
            <a:r>
              <a:rPr lang="en-US" dirty="0" smtClean="0"/>
              <a:t>Which of the Following Financial or Investment Products Does Your Household Own?</a:t>
            </a:r>
            <a:endParaRPr lang="en-US" dirty="0"/>
          </a:p>
        </p:txBody>
      </p:sp>
      <p:graphicFrame>
        <p:nvGraphicFramePr>
          <p:cNvPr id="26" name="Chart 25"/>
          <p:cNvGraphicFramePr>
            <a:graphicFrameLocks/>
          </p:cNvGraphicFramePr>
          <p:nvPr>
            <p:extLst>
              <p:ext uri="{D42A27DB-BD31-4B8C-83A1-F6EECF244321}">
                <p14:modId xmlns:p14="http://schemas.microsoft.com/office/powerpoint/2010/main" val="3982421479"/>
              </p:ext>
            </p:extLst>
          </p:nvPr>
        </p:nvGraphicFramePr>
        <p:xfrm>
          <a:off x="675785" y="1585004"/>
          <a:ext cx="3565404" cy="5133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501864944"/>
              </p:ext>
            </p:extLst>
          </p:nvPr>
        </p:nvGraphicFramePr>
        <p:xfrm>
          <a:off x="4270402" y="2842450"/>
          <a:ext cx="5128928" cy="3525009"/>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3293702566"/>
                    </a:ext>
                  </a:extLst>
                </a:gridCol>
                <a:gridCol w="1699928">
                  <a:extLst>
                    <a:ext uri="{9D8B030D-6E8A-4147-A177-3AD203B41FA5}">
                      <a16:colId xmlns:a16="http://schemas.microsoft.com/office/drawing/2014/main" val="106479478"/>
                    </a:ext>
                  </a:extLst>
                </a:gridCol>
                <a:gridCol w="548640">
                  <a:extLst>
                    <a:ext uri="{9D8B030D-6E8A-4147-A177-3AD203B41FA5}">
                      <a16:colId xmlns:a16="http://schemas.microsoft.com/office/drawing/2014/main" val="3892320810"/>
                    </a:ext>
                  </a:extLst>
                </a:gridCol>
                <a:gridCol w="548640">
                  <a:extLst>
                    <a:ext uri="{9D8B030D-6E8A-4147-A177-3AD203B41FA5}">
                      <a16:colId xmlns:a16="http://schemas.microsoft.com/office/drawing/2014/main" val="748511090"/>
                    </a:ext>
                  </a:extLst>
                </a:gridCol>
                <a:gridCol w="548640">
                  <a:extLst>
                    <a:ext uri="{9D8B030D-6E8A-4147-A177-3AD203B41FA5}">
                      <a16:colId xmlns:a16="http://schemas.microsoft.com/office/drawing/2014/main" val="1448778723"/>
                    </a:ext>
                  </a:extLst>
                </a:gridCol>
                <a:gridCol w="548640">
                  <a:extLst>
                    <a:ext uri="{9D8B030D-6E8A-4147-A177-3AD203B41FA5}">
                      <a16:colId xmlns:a16="http://schemas.microsoft.com/office/drawing/2014/main" val="3340747184"/>
                    </a:ext>
                  </a:extLst>
                </a:gridCol>
                <a:gridCol w="548640">
                  <a:extLst>
                    <a:ext uri="{9D8B030D-6E8A-4147-A177-3AD203B41FA5}">
                      <a16:colId xmlns:a16="http://schemas.microsoft.com/office/drawing/2014/main" val="3856870220"/>
                    </a:ext>
                  </a:extLst>
                </a:gridCol>
              </a:tblGrid>
              <a:tr h="242694">
                <a:tc>
                  <a:txBody>
                    <a:bodyPr/>
                    <a:lstStyle/>
                    <a:p>
                      <a:pPr algn="l" fontAlgn="b"/>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ctr" fontAlgn="b"/>
                      <a:r>
                        <a:rPr lang="en-US" sz="900" b="0" i="0" u="none" strike="noStrike" dirty="0" smtClean="0">
                          <a:solidFill>
                            <a:schemeClr val="bg1"/>
                          </a:solidFill>
                          <a:effectLst/>
                          <a:latin typeface="Arial" panose="020B0604020202020204" pitchFamily="34" charset="0"/>
                        </a:rPr>
                        <a:t>Generation</a:t>
                      </a:r>
                      <a:endParaRPr lang="pl-PL" sz="900" b="0" i="0" u="none" strike="noStrike" dirty="0">
                        <a:solidFill>
                          <a:schemeClr val="bg1"/>
                        </a:solidFill>
                        <a:effectLst/>
                        <a:latin typeface="Arial" panose="020B0604020202020204"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fontAlgn="b"/>
                      <a:endParaRPr lang="en-US" sz="900" b="0" i="0" u="none" strike="noStrike" dirty="0">
                        <a:solidFill>
                          <a:srgbClr val="000000"/>
                        </a:solidFill>
                        <a:effectLst/>
                        <a:latin typeface="Arial" panose="020B0604020202020204" pitchFamily="34" charset="0"/>
                      </a:endParaRPr>
                    </a:p>
                  </a:txBody>
                  <a:tcPr marL="9525" marR="9525" marT="9525" marB="0" anchor="b"/>
                </a:tc>
                <a:tc hMerge="1">
                  <a:txBody>
                    <a:bodyPr/>
                    <a:lstStyle/>
                    <a:p>
                      <a:pPr algn="ctr" fontAlgn="b"/>
                      <a:endParaRPr lang="en-US" sz="900" b="0" i="0" u="none" strike="noStrike" dirty="0">
                        <a:solidFill>
                          <a:srgbClr val="000000"/>
                        </a:solidFill>
                        <a:effectLst/>
                        <a:latin typeface="Arial" panose="020B0604020202020204" pitchFamily="34" charset="0"/>
                      </a:endParaRPr>
                    </a:p>
                  </a:txBody>
                  <a:tcPr marL="9525" marR="9525" marT="9525" marB="0" anchor="b"/>
                </a:tc>
                <a:tc gridSpan="2">
                  <a:txBody>
                    <a:bodyPr/>
                    <a:lstStyle/>
                    <a:p>
                      <a:pPr algn="ctr" fontAlgn="b"/>
                      <a:r>
                        <a:rPr lang="en-US" sz="900" b="0" i="0" u="none" strike="noStrike" dirty="0" smtClean="0">
                          <a:solidFill>
                            <a:schemeClr val="bg1"/>
                          </a:solidFill>
                          <a:effectLst/>
                          <a:latin typeface="Arial" panose="020B0604020202020204" pitchFamily="34" charset="0"/>
                        </a:rPr>
                        <a:t>Gender</a:t>
                      </a:r>
                      <a:endParaRPr lang="en-US" sz="900" b="0" i="0" u="none" strike="noStrike" dirty="0">
                        <a:solidFill>
                          <a:schemeClr val="bg1"/>
                        </a:solidFill>
                        <a:effectLst/>
                        <a:latin typeface="Arial" panose="020B0604020202020204"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fontAlgn="b"/>
                      <a:endParaRPr lang="en-US"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183661446"/>
                  </a:ext>
                </a:extLst>
              </a:tr>
              <a:tr h="542925">
                <a:tc>
                  <a:txBody>
                    <a:bodyPr/>
                    <a:lstStyle/>
                    <a:p>
                      <a:pPr algn="l" fontAlgn="b"/>
                      <a:endParaRPr lang="en-US" sz="900" b="0" i="0" u="none" strike="noStrike" dirty="0">
                        <a:solidFill>
                          <a:schemeClr val="bg1"/>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4540"/>
                    </a:solidFill>
                  </a:tcPr>
                </a:tc>
                <a:tc>
                  <a:txBody>
                    <a:bodyPr/>
                    <a:lstStyle/>
                    <a:p>
                      <a:pPr algn="l" fontAlgn="b"/>
                      <a:endParaRPr lang="en-US" sz="900" b="0" i="0" u="none" strike="noStrike" dirty="0">
                        <a:solidFill>
                          <a:schemeClr val="bg1"/>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4540"/>
                    </a:solidFill>
                  </a:tcPr>
                </a:tc>
                <a:tc>
                  <a:txBody>
                    <a:bodyPr/>
                    <a:lstStyle/>
                    <a:p>
                      <a:pPr algn="ctr" fontAlgn="b"/>
                      <a:r>
                        <a:rPr lang="pl-PL" sz="900" b="1" u="none" strike="noStrike" dirty="0">
                          <a:solidFill>
                            <a:schemeClr val="bg1"/>
                          </a:solidFill>
                          <a:effectLst/>
                        </a:rPr>
                        <a:t>Gen </a:t>
                      </a:r>
                      <a:r>
                        <a:rPr lang="pl-PL" sz="900" b="1" u="none" strike="noStrike" dirty="0" smtClean="0">
                          <a:solidFill>
                            <a:schemeClr val="bg1"/>
                          </a:solidFill>
                          <a:effectLst/>
                        </a:rPr>
                        <a:t>Z/ </a:t>
                      </a:r>
                      <a:r>
                        <a:rPr lang="pl-PL" sz="900" b="1" u="none" strike="noStrike" dirty="0">
                          <a:solidFill>
                            <a:schemeClr val="bg1"/>
                          </a:solidFill>
                          <a:effectLst/>
                        </a:rPr>
                        <a:t>Millennial</a:t>
                      </a:r>
                      <a:br>
                        <a:rPr lang="pl-PL" sz="900" b="1" u="none" strike="noStrike" dirty="0">
                          <a:solidFill>
                            <a:schemeClr val="bg1"/>
                          </a:solidFill>
                          <a:effectLst/>
                        </a:rPr>
                      </a:br>
                      <a:r>
                        <a:rPr lang="pl-PL" sz="900" b="1" u="none" strike="noStrike" dirty="0">
                          <a:solidFill>
                            <a:schemeClr val="bg1"/>
                          </a:solidFill>
                          <a:effectLst/>
                        </a:rPr>
                        <a:t>(20 – 40)</a:t>
                      </a:r>
                      <a:endParaRPr lang="pl-PL" sz="900" b="1" i="0" u="none" strike="noStrike" dirty="0">
                        <a:solidFill>
                          <a:schemeClr val="bg1"/>
                        </a:solidFill>
                        <a:effectLst/>
                        <a:latin typeface="Arial" panose="020B0604020202020204"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4540"/>
                    </a:solidFill>
                  </a:tcPr>
                </a:tc>
                <a:tc>
                  <a:txBody>
                    <a:bodyPr/>
                    <a:lstStyle/>
                    <a:p>
                      <a:pPr algn="ctr" fontAlgn="b"/>
                      <a:r>
                        <a:rPr lang="en-US" sz="900" b="1" u="none" strike="noStrike" dirty="0">
                          <a:solidFill>
                            <a:schemeClr val="bg1"/>
                          </a:solidFill>
                          <a:effectLst/>
                        </a:rPr>
                        <a:t>Gen X </a:t>
                      </a:r>
                      <a:br>
                        <a:rPr lang="en-US" sz="900" b="1" u="none" strike="noStrike" dirty="0">
                          <a:solidFill>
                            <a:schemeClr val="bg1"/>
                          </a:solidFill>
                          <a:effectLst/>
                        </a:rPr>
                      </a:br>
                      <a:r>
                        <a:rPr lang="en-US" sz="900" b="1" u="none" strike="noStrike" dirty="0">
                          <a:solidFill>
                            <a:schemeClr val="bg1"/>
                          </a:solidFill>
                          <a:effectLst/>
                        </a:rPr>
                        <a:t>(41 – 56)</a:t>
                      </a:r>
                      <a:endParaRPr lang="en-US" sz="900" b="1" i="0" u="none" strike="noStrike" dirty="0">
                        <a:solidFill>
                          <a:schemeClr val="bg1"/>
                        </a:solidFill>
                        <a:effectLst/>
                        <a:latin typeface="Arial" panose="020B0604020202020204"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4540"/>
                    </a:solidFill>
                  </a:tcPr>
                </a:tc>
                <a:tc>
                  <a:txBody>
                    <a:bodyPr/>
                    <a:lstStyle/>
                    <a:p>
                      <a:pPr algn="ctr" fontAlgn="b"/>
                      <a:r>
                        <a:rPr lang="en-US" sz="900" b="1" u="none" strike="noStrike" dirty="0">
                          <a:solidFill>
                            <a:schemeClr val="bg1"/>
                          </a:solidFill>
                          <a:effectLst/>
                        </a:rPr>
                        <a:t>Baby </a:t>
                      </a:r>
                      <a:r>
                        <a:rPr lang="en-US" sz="900" b="1" u="none" strike="noStrike" dirty="0" smtClean="0">
                          <a:solidFill>
                            <a:schemeClr val="bg1"/>
                          </a:solidFill>
                          <a:effectLst/>
                        </a:rPr>
                        <a:t>Boomer </a:t>
                      </a:r>
                      <a:r>
                        <a:rPr lang="en-US" sz="900" b="1" u="none" strike="noStrike" dirty="0">
                          <a:solidFill>
                            <a:schemeClr val="bg1"/>
                          </a:solidFill>
                          <a:effectLst/>
                        </a:rPr>
                        <a:t/>
                      </a:r>
                      <a:br>
                        <a:rPr lang="en-US" sz="900" b="1" u="none" strike="noStrike" dirty="0">
                          <a:solidFill>
                            <a:schemeClr val="bg1"/>
                          </a:solidFill>
                          <a:effectLst/>
                        </a:rPr>
                      </a:br>
                      <a:r>
                        <a:rPr lang="en-US" sz="900" b="1" u="none" strike="noStrike" dirty="0">
                          <a:solidFill>
                            <a:schemeClr val="bg1"/>
                          </a:solidFill>
                          <a:effectLst/>
                        </a:rPr>
                        <a:t>(57 – 75)</a:t>
                      </a:r>
                      <a:endParaRPr lang="en-US" sz="900" b="1" i="0" u="none" strike="noStrike" dirty="0">
                        <a:solidFill>
                          <a:schemeClr val="bg1"/>
                        </a:solidFill>
                        <a:effectLst/>
                        <a:latin typeface="Arial" panose="020B0604020202020204"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4540"/>
                    </a:solidFill>
                  </a:tcPr>
                </a:tc>
                <a:tc>
                  <a:txBody>
                    <a:bodyPr/>
                    <a:lstStyle/>
                    <a:p>
                      <a:pPr algn="ctr" fontAlgn="b"/>
                      <a:r>
                        <a:rPr lang="en-US" sz="900" b="1" u="none" strike="noStrike" dirty="0">
                          <a:solidFill>
                            <a:schemeClr val="bg1"/>
                          </a:solidFill>
                          <a:effectLst/>
                        </a:rPr>
                        <a:t>Men</a:t>
                      </a:r>
                      <a:br>
                        <a:rPr lang="en-US" sz="900" b="1" u="none" strike="noStrike" dirty="0">
                          <a:solidFill>
                            <a:schemeClr val="bg1"/>
                          </a:solidFill>
                          <a:effectLst/>
                        </a:rPr>
                      </a:br>
                      <a:endParaRPr lang="en-US" sz="900" b="1" i="0" u="none" strike="noStrike" dirty="0">
                        <a:solidFill>
                          <a:schemeClr val="bg1"/>
                        </a:solidFill>
                        <a:effectLst/>
                        <a:latin typeface="Arial" panose="020B0604020202020204"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4540"/>
                    </a:solidFill>
                  </a:tcPr>
                </a:tc>
                <a:tc>
                  <a:txBody>
                    <a:bodyPr/>
                    <a:lstStyle/>
                    <a:p>
                      <a:pPr algn="ctr" fontAlgn="b"/>
                      <a:r>
                        <a:rPr lang="en-US" sz="900" b="1" u="none" strike="noStrike" dirty="0">
                          <a:solidFill>
                            <a:schemeClr val="bg1"/>
                          </a:solidFill>
                          <a:effectLst/>
                        </a:rPr>
                        <a:t>Women</a:t>
                      </a:r>
                      <a:br>
                        <a:rPr lang="en-US" sz="900" b="1" u="none" strike="noStrike" dirty="0">
                          <a:solidFill>
                            <a:schemeClr val="bg1"/>
                          </a:solidFill>
                          <a:effectLst/>
                        </a:rPr>
                      </a:br>
                      <a:endParaRPr lang="en-US" sz="900" b="1" i="0" u="none" strike="noStrike" dirty="0">
                        <a:solidFill>
                          <a:schemeClr val="bg1"/>
                        </a:solidFill>
                        <a:effectLst/>
                        <a:latin typeface="Arial" panose="020B0604020202020204"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E4540"/>
                    </a:solidFill>
                  </a:tcPr>
                </a:tc>
                <a:extLst>
                  <a:ext uri="{0D108BD9-81ED-4DB2-BD59-A6C34878D82A}">
                    <a16:rowId xmlns:a16="http://schemas.microsoft.com/office/drawing/2014/main" val="145506748"/>
                  </a:ext>
                </a:extLst>
              </a:tr>
              <a:tr h="180975">
                <a:tc rowSpan="11">
                  <a:txBody>
                    <a:bodyPr/>
                    <a:lstStyle/>
                    <a:p>
                      <a:pPr algn="ctr" fontAlgn="b"/>
                      <a:r>
                        <a:rPr lang="en-US" sz="900" b="1" u="none" strike="noStrike" dirty="0" smtClean="0">
                          <a:solidFill>
                            <a:schemeClr val="bg1"/>
                          </a:solidFill>
                          <a:effectLst/>
                        </a:rPr>
                        <a:t>Investment </a:t>
                      </a:r>
                      <a:r>
                        <a:rPr lang="en-US" sz="900" b="1" u="none" strike="noStrike" baseline="0" dirty="0" smtClean="0">
                          <a:solidFill>
                            <a:schemeClr val="bg1"/>
                          </a:solidFill>
                          <a:effectLst/>
                        </a:rPr>
                        <a:t> </a:t>
                      </a:r>
                      <a:r>
                        <a:rPr lang="en-US" sz="900" b="1" u="none" strike="noStrike" dirty="0" smtClean="0">
                          <a:solidFill>
                            <a:schemeClr val="bg1"/>
                          </a:solidFill>
                          <a:effectLst/>
                        </a:rPr>
                        <a:t>based</a:t>
                      </a:r>
                      <a:endParaRPr lang="en-US" sz="900" b="1" i="0" u="none" strike="noStrike" dirty="0">
                        <a:solidFill>
                          <a:schemeClr val="bg1"/>
                        </a:solidFill>
                        <a:effectLst/>
                        <a:latin typeface="Arial" panose="020B0604020202020204" pitchFamily="34" charset="0"/>
                      </a:endParaRPr>
                    </a:p>
                  </a:txBody>
                  <a:tcPr marL="27432" marR="9525" marT="9525"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r>
                        <a:rPr lang="en-US" sz="900" u="none" strike="noStrike" dirty="0" smtClean="0">
                          <a:effectLst/>
                        </a:rPr>
                        <a:t>Savings/Checking </a:t>
                      </a:r>
                      <a:r>
                        <a:rPr lang="en-US" sz="900" u="none" strike="noStrike" dirty="0">
                          <a:effectLst/>
                        </a:rPr>
                        <a:t>Account</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64%</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80%</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90%</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75%</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74%</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0455377"/>
                  </a:ext>
                </a:extLst>
              </a:tr>
              <a:tr h="180975">
                <a:tc vMerge="1">
                  <a:txBody>
                    <a:bodyPr/>
                    <a:lstStyle/>
                    <a:p>
                      <a:pPr algn="l" fontAlgn="b"/>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dirty="0">
                          <a:effectLst/>
                        </a:rPr>
                        <a:t>Individual Stocks</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27%</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31%</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45%</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37%</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26%</a:t>
                      </a:r>
                      <a:endParaRPr lang="en-US" sz="900" b="0" i="0" u="none" strike="noStrike">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1260355"/>
                  </a:ext>
                </a:extLst>
              </a:tr>
              <a:tr h="180975">
                <a:tc vMerge="1">
                  <a:txBody>
                    <a:bodyPr/>
                    <a:lstStyle/>
                    <a:p>
                      <a:pPr algn="l" fontAlgn="b"/>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dirty="0">
                          <a:effectLst/>
                        </a:rPr>
                        <a:t>Mutual Funds (excluding Money Market)</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19%</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26%</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40%</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30%</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20%</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4474167"/>
                  </a:ext>
                </a:extLst>
              </a:tr>
              <a:tr h="180975">
                <a:tc vMerge="1">
                  <a:txBody>
                    <a:bodyPr/>
                    <a:lstStyle/>
                    <a:p>
                      <a:pPr algn="l" fontAlgn="b"/>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dirty="0">
                          <a:effectLst/>
                        </a:rPr>
                        <a:t>Health Savings Account</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20%</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24%</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24%</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22%</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22%</a:t>
                      </a:r>
                      <a:endParaRPr lang="en-US" sz="900" b="0" i="0" u="none" strike="noStrike">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2211581"/>
                  </a:ext>
                </a:extLst>
              </a:tr>
              <a:tr h="180975">
                <a:tc vMerge="1">
                  <a:txBody>
                    <a:bodyPr/>
                    <a:lstStyle/>
                    <a:p>
                      <a:pPr algn="l" fontAlgn="b"/>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dirty="0">
                          <a:effectLst/>
                        </a:rPr>
                        <a:t>Money Market Fund</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11%</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17%</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30%</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18%</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15%</a:t>
                      </a:r>
                      <a:endParaRPr lang="en-US" sz="900" b="0" i="0" u="none" strike="noStrike">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8647068"/>
                  </a:ext>
                </a:extLst>
              </a:tr>
              <a:tr h="180975">
                <a:tc vMerge="1">
                  <a:txBody>
                    <a:bodyPr/>
                    <a:lstStyle/>
                    <a:p>
                      <a:pPr algn="l" fontAlgn="b"/>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dirty="0">
                          <a:effectLst/>
                        </a:rPr>
                        <a:t>Certificate of Deposit (CD)</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13%</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15%</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24%</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16%</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15%</a:t>
                      </a:r>
                      <a:endParaRPr lang="en-US" sz="900" b="0" i="0" u="none" strike="noStrike">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1398772"/>
                  </a:ext>
                </a:extLst>
              </a:tr>
              <a:tr h="180975">
                <a:tc vMerge="1">
                  <a:txBody>
                    <a:bodyPr/>
                    <a:lstStyle/>
                    <a:p>
                      <a:pPr algn="l" fontAlgn="b"/>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dirty="0">
                          <a:effectLst/>
                        </a:rPr>
                        <a:t>Savings Bonds or T-Bills</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10%</a:t>
                      </a:r>
                      <a:endParaRPr lang="en-US" sz="900" b="0" i="0" u="none" strike="noStrike">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13%</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17%</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14%</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11%</a:t>
                      </a:r>
                      <a:endParaRPr lang="en-US" sz="900" b="0" i="0" u="none" strike="noStrike">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9128763"/>
                  </a:ext>
                </a:extLst>
              </a:tr>
              <a:tr h="180975">
                <a:tc vMerge="1">
                  <a:txBody>
                    <a:bodyPr/>
                    <a:lstStyle/>
                    <a:p>
                      <a:pPr algn="l" fontAlgn="b"/>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a:effectLst/>
                        </a:rPr>
                        <a:t>Exchange-Traded Funds</a:t>
                      </a:r>
                      <a:endParaRPr lang="en-US" sz="900" b="0" i="0" u="none" strike="noStrike">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12%</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10%</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15%</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17%</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7%</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223220"/>
                  </a:ext>
                </a:extLst>
              </a:tr>
              <a:tr h="180975">
                <a:tc vMerge="1">
                  <a:txBody>
                    <a:bodyPr/>
                    <a:lstStyle/>
                    <a:p>
                      <a:pPr algn="l" fontAlgn="b"/>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a:effectLst/>
                        </a:rPr>
                        <a:t>Real Estate (excluding primary residence)</a:t>
                      </a:r>
                      <a:endParaRPr lang="en-US" sz="900" b="0" i="0" u="none" strike="noStrike">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8%</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10%</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13%</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10%</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9%</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2339135"/>
                  </a:ext>
                </a:extLst>
              </a:tr>
              <a:tr h="180975">
                <a:tc vMerge="1">
                  <a:txBody>
                    <a:bodyPr/>
                    <a:lstStyle/>
                    <a:p>
                      <a:pPr algn="l" fontAlgn="b"/>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a:effectLst/>
                        </a:rPr>
                        <a:t>Real Estate Investment Trust</a:t>
                      </a:r>
                      <a:endParaRPr lang="en-US" sz="900" b="0" i="0" u="none" strike="noStrike">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7%</a:t>
                      </a:r>
                      <a:endParaRPr lang="en-US" sz="900" b="0" i="0" u="none" strike="noStrike">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6%</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7%</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10%</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3%</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1496999"/>
                  </a:ext>
                </a:extLst>
              </a:tr>
              <a:tr h="180975">
                <a:tc vMerge="1">
                  <a:txBody>
                    <a:bodyPr/>
                    <a:lstStyle/>
                    <a:p>
                      <a:pPr algn="l" fontAlgn="b"/>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a:effectLst/>
                        </a:rPr>
                        <a:t>Bonds</a:t>
                      </a:r>
                      <a:endParaRPr lang="en-US" sz="900" b="0" i="0" u="none" strike="noStrike">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a:effectLst/>
                        </a:rPr>
                        <a:t>5%</a:t>
                      </a:r>
                      <a:endParaRPr lang="en-US" sz="900" b="0" i="0" u="none" strike="noStrike">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3%</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9%</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6%</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u="none" strike="noStrike" dirty="0">
                          <a:effectLst/>
                        </a:rPr>
                        <a:t>4%</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0666334"/>
                  </a:ext>
                </a:extLst>
              </a:tr>
              <a:tr h="180975">
                <a:tc rowSpan="2">
                  <a:txBody>
                    <a:bodyPr/>
                    <a:lstStyle/>
                    <a:p>
                      <a:pPr algn="ctr" fontAlgn="b"/>
                      <a:r>
                        <a:rPr lang="en-US" sz="900" b="1" u="none" strike="noStrike" dirty="0" smtClean="0">
                          <a:effectLst/>
                        </a:rPr>
                        <a:t>Insurance</a:t>
                      </a:r>
                      <a:r>
                        <a:rPr lang="en-US" sz="900" b="1" u="none" strike="noStrike" baseline="0" dirty="0" smtClean="0">
                          <a:effectLst/>
                        </a:rPr>
                        <a:t> </a:t>
                      </a:r>
                      <a:r>
                        <a:rPr lang="en-US" sz="900" b="1" u="none" strike="noStrike" dirty="0" smtClean="0">
                          <a:effectLst/>
                        </a:rPr>
                        <a:t>based</a:t>
                      </a:r>
                      <a:endParaRPr lang="en-US" sz="900" b="1" i="0" u="none" strike="noStrike" dirty="0">
                        <a:solidFill>
                          <a:srgbClr val="000000"/>
                        </a:solidFill>
                        <a:effectLst/>
                        <a:latin typeface="Arial" panose="020B0604020202020204" pitchFamily="34" charset="0"/>
                      </a:endParaRPr>
                    </a:p>
                  </a:txBody>
                  <a:tcPr marL="27432" marR="9525" marT="9525" marB="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AA00"/>
                    </a:solidFill>
                  </a:tcPr>
                </a:tc>
                <a:tc>
                  <a:txBody>
                    <a:bodyPr/>
                    <a:lstStyle/>
                    <a:p>
                      <a:pPr algn="l" fontAlgn="b"/>
                      <a:r>
                        <a:rPr lang="en-US" sz="900" u="none" strike="noStrike" dirty="0">
                          <a:effectLst/>
                        </a:rPr>
                        <a:t>Cash Value Life Insurance</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900" u="none" strike="noStrike" dirty="0">
                          <a:effectLst/>
                        </a:rPr>
                        <a:t>15%</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900" u="none" strike="noStrike" dirty="0">
                          <a:effectLst/>
                        </a:rPr>
                        <a:t>20%</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900" u="none" strike="noStrike" dirty="0">
                          <a:effectLst/>
                        </a:rPr>
                        <a:t>30%</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900" u="none" strike="noStrike" dirty="0">
                          <a:effectLst/>
                        </a:rPr>
                        <a:t>20%</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900" u="none" strike="noStrike" dirty="0">
                          <a:effectLst/>
                        </a:rPr>
                        <a:t>19%</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88658027"/>
                  </a:ext>
                </a:extLst>
              </a:tr>
              <a:tr h="180975">
                <a:tc vMerge="1">
                  <a:txBody>
                    <a:bodyPr/>
                    <a:lstStyle/>
                    <a:p>
                      <a:pPr algn="l" fontAlgn="b"/>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dirty="0" smtClean="0">
                          <a:effectLst/>
                        </a:rPr>
                        <a:t>Long-Term </a:t>
                      </a:r>
                      <a:r>
                        <a:rPr lang="en-US" sz="900" u="none" strike="noStrike" dirty="0">
                          <a:effectLst/>
                        </a:rPr>
                        <a:t>Care Insurance</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00" u="none" strike="noStrike" dirty="0">
                          <a:effectLst/>
                        </a:rPr>
                        <a:t>10%</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00" u="none" strike="noStrike" dirty="0">
                          <a:effectLst/>
                        </a:rPr>
                        <a:t>11%</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00" u="none" strike="noStrike" dirty="0">
                          <a:effectLst/>
                        </a:rPr>
                        <a:t>14%</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00" u="none" strike="noStrike" dirty="0">
                          <a:effectLst/>
                        </a:rPr>
                        <a:t>13%</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900" u="none" strike="noStrike" dirty="0">
                          <a:effectLst/>
                        </a:rPr>
                        <a:t>9%</a:t>
                      </a:r>
                      <a:endParaRPr lang="en-US" sz="9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313201147"/>
                  </a:ext>
                </a:extLst>
              </a:tr>
              <a:tr h="180975">
                <a:tc>
                  <a:txBody>
                    <a:bodyPr/>
                    <a:lstStyle/>
                    <a:p>
                      <a:pPr algn="ctr" fontAlgn="b"/>
                      <a:r>
                        <a:rPr lang="en-US" sz="900" b="1" u="none" strike="noStrike" dirty="0">
                          <a:solidFill>
                            <a:schemeClr val="bg1"/>
                          </a:solidFill>
                          <a:effectLst/>
                        </a:rPr>
                        <a:t>Nothing</a:t>
                      </a:r>
                      <a:endParaRPr lang="en-US" sz="900" b="1" i="0" u="none" strike="noStrike" dirty="0">
                        <a:solidFill>
                          <a:schemeClr val="bg1"/>
                        </a:solidFill>
                        <a:effectLst/>
                        <a:latin typeface="Arial" panose="020B0604020202020204" pitchFamily="34" charset="0"/>
                      </a:endParaRPr>
                    </a:p>
                  </a:txBody>
                  <a:tcPr marL="27432"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900" u="none" strike="noStrike" dirty="0">
                          <a:solidFill>
                            <a:schemeClr val="tx1"/>
                          </a:solidFill>
                          <a:effectLst/>
                        </a:rPr>
                        <a:t>None of These</a:t>
                      </a:r>
                      <a:endParaRPr lang="en-US" sz="900" b="0" i="0" u="none" strike="noStrike" dirty="0">
                        <a:solidFill>
                          <a:schemeClr val="tx1"/>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DC9B"/>
                    </a:solidFill>
                  </a:tcPr>
                </a:tc>
                <a:tc>
                  <a:txBody>
                    <a:bodyPr/>
                    <a:lstStyle/>
                    <a:p>
                      <a:pPr algn="ctr" fontAlgn="b"/>
                      <a:r>
                        <a:rPr lang="en-US" sz="900" u="none" strike="noStrike" dirty="0">
                          <a:solidFill>
                            <a:schemeClr val="tx1"/>
                          </a:solidFill>
                          <a:effectLst/>
                        </a:rPr>
                        <a:t>12%</a:t>
                      </a:r>
                      <a:endParaRPr lang="en-US" sz="900" b="0" i="0" u="none" strike="noStrike" dirty="0">
                        <a:solidFill>
                          <a:schemeClr val="tx1"/>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DC9B"/>
                    </a:solidFill>
                  </a:tcPr>
                </a:tc>
                <a:tc>
                  <a:txBody>
                    <a:bodyPr/>
                    <a:lstStyle/>
                    <a:p>
                      <a:pPr algn="ctr" fontAlgn="b"/>
                      <a:r>
                        <a:rPr lang="en-US" sz="900" u="none" strike="noStrike" dirty="0">
                          <a:solidFill>
                            <a:schemeClr val="tx1"/>
                          </a:solidFill>
                          <a:effectLst/>
                        </a:rPr>
                        <a:t>10%</a:t>
                      </a:r>
                      <a:endParaRPr lang="en-US" sz="900" b="0" i="0" u="none" strike="noStrike" dirty="0">
                        <a:solidFill>
                          <a:schemeClr val="tx1"/>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DC9B"/>
                    </a:solidFill>
                  </a:tcPr>
                </a:tc>
                <a:tc>
                  <a:txBody>
                    <a:bodyPr/>
                    <a:lstStyle/>
                    <a:p>
                      <a:pPr algn="ctr" fontAlgn="b"/>
                      <a:r>
                        <a:rPr lang="en-US" sz="900" u="none" strike="noStrike" dirty="0">
                          <a:solidFill>
                            <a:schemeClr val="tx1"/>
                          </a:solidFill>
                          <a:effectLst/>
                        </a:rPr>
                        <a:t>5%</a:t>
                      </a:r>
                      <a:endParaRPr lang="en-US" sz="900" b="0" i="0" u="none" strike="noStrike" dirty="0">
                        <a:solidFill>
                          <a:schemeClr val="tx1"/>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DC9B"/>
                    </a:solidFill>
                  </a:tcPr>
                </a:tc>
                <a:tc>
                  <a:txBody>
                    <a:bodyPr/>
                    <a:lstStyle/>
                    <a:p>
                      <a:pPr algn="ctr" fontAlgn="b"/>
                      <a:r>
                        <a:rPr lang="en-US" sz="900" u="none" strike="noStrike" dirty="0">
                          <a:solidFill>
                            <a:schemeClr val="tx1"/>
                          </a:solidFill>
                          <a:effectLst/>
                        </a:rPr>
                        <a:t>7%</a:t>
                      </a:r>
                      <a:endParaRPr lang="en-US" sz="900" b="0" i="0" u="none" strike="noStrike" dirty="0">
                        <a:solidFill>
                          <a:schemeClr val="tx1"/>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DC9B"/>
                    </a:solidFill>
                  </a:tcPr>
                </a:tc>
                <a:tc>
                  <a:txBody>
                    <a:bodyPr/>
                    <a:lstStyle/>
                    <a:p>
                      <a:pPr algn="ctr" fontAlgn="b"/>
                      <a:r>
                        <a:rPr lang="en-US" sz="900" u="none" strike="noStrike" dirty="0">
                          <a:solidFill>
                            <a:schemeClr val="tx1"/>
                          </a:solidFill>
                          <a:effectLst/>
                        </a:rPr>
                        <a:t>13%</a:t>
                      </a:r>
                      <a:endParaRPr lang="en-US" sz="900" b="0" i="0" u="none" strike="noStrike" dirty="0">
                        <a:solidFill>
                          <a:schemeClr val="tx1"/>
                        </a:solidFill>
                        <a:effectLst/>
                        <a:latin typeface="Arial" panose="020B0604020202020204" pitchFamily="34" charset="0"/>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DC9B"/>
                    </a:solidFill>
                  </a:tcPr>
                </a:tc>
                <a:extLst>
                  <a:ext uri="{0D108BD9-81ED-4DB2-BD59-A6C34878D82A}">
                    <a16:rowId xmlns:a16="http://schemas.microsoft.com/office/drawing/2014/main" val="1304509795"/>
                  </a:ext>
                </a:extLst>
              </a:tr>
            </a:tbl>
          </a:graphicData>
        </a:graphic>
      </p:graphicFrame>
    </p:spTree>
    <p:extLst>
      <p:ext uri="{BB962C8B-B14F-4D97-AF65-F5344CB8AC3E}">
        <p14:creationId xmlns:p14="http://schemas.microsoft.com/office/powerpoint/2010/main" val="317989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2763" y="5598514"/>
            <a:ext cx="5029202" cy="1254189"/>
          </a:xfrm>
          <a:solidFill>
            <a:srgbClr val="EBE8E5"/>
          </a:solidFill>
        </p:spPr>
        <p:txBody>
          <a:bodyPr/>
          <a:lstStyle/>
          <a:p>
            <a:r>
              <a:rPr lang="en-US" dirty="0" smtClean="0"/>
              <a:t>Younger workers — who have time to strategize, plan, and adjust — are most likely to feel that they will not be able to afford to retire. Perhaps more concerning are the nearly one third of women who feel the same.</a:t>
            </a:r>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Worker attitudes</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“Affording” Retirement: </a:t>
            </a:r>
            <a:r>
              <a:rPr lang="en-US" dirty="0" smtClean="0">
                <a:solidFill>
                  <a:srgbClr val="FFFFFF"/>
                </a:solidFill>
              </a:rPr>
              <a:t>By Generation &amp; Gender</a:t>
            </a:r>
            <a:endParaRPr lang="en-US" dirty="0">
              <a:solidFill>
                <a:srgbClr val="FFFFFF"/>
              </a:solidFill>
            </a:endParaRPr>
          </a:p>
        </p:txBody>
      </p:sp>
      <p:grpSp>
        <p:nvGrpSpPr>
          <p:cNvPr id="10" name="Group 9"/>
          <p:cNvGrpSpPr/>
          <p:nvPr/>
        </p:nvGrpSpPr>
        <p:grpSpPr>
          <a:xfrm>
            <a:off x="506703" y="5513783"/>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506703" y="4969881"/>
            <a:ext cx="4325936" cy="194925"/>
          </a:xfrm>
          <a:prstGeom prst="rect">
            <a:avLst/>
          </a:prstGeom>
        </p:spPr>
        <p:txBody>
          <a:bodyPr wrap="square">
            <a:spAutoFit/>
          </a:bodyPr>
          <a:lstStyle/>
          <a:p>
            <a:pPr lvl="0" fontAlgn="base">
              <a:lnSpc>
                <a:spcPts val="800"/>
              </a:lnSpc>
              <a:spcAft>
                <a:spcPts val="300"/>
              </a:spcAft>
              <a:buClr>
                <a:srgbClr val="00A9E0"/>
              </a:buClr>
              <a:buSzPct val="90000"/>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 Pulse</a:t>
            </a:r>
            <a:r>
              <a:rPr kumimoji="0" lang="en-US" sz="800" b="0" u="none" strike="noStrike" kern="0" cap="none" spc="0" normalizeH="0" noProof="0" dirty="0" smtClean="0">
                <a:ln>
                  <a:noFill/>
                </a:ln>
                <a:solidFill>
                  <a:schemeClr val="tx1">
                    <a:lumMod val="65000"/>
                    <a:lumOff val="35000"/>
                  </a:schemeClr>
                </a:solidFill>
                <a:effectLst/>
                <a:uLnTx/>
                <a:uFillTx/>
              </a:rPr>
              <a:t> </a:t>
            </a:r>
            <a:r>
              <a:rPr lang="en-US" sz="800" kern="0" dirty="0" smtClean="0">
                <a:solidFill>
                  <a:schemeClr val="tx1">
                    <a:lumMod val="65000"/>
                    <a:lumOff val="35000"/>
                  </a:schemeClr>
                </a:solidFill>
              </a:rPr>
              <a:t>Survey, LIMRA SRI®, based on 2,046 workers</a:t>
            </a:r>
            <a:r>
              <a:rPr lang="en-US" sz="800" i="1" kern="0" dirty="0" smtClean="0">
                <a:solidFill>
                  <a:schemeClr val="tx1">
                    <a:lumMod val="65000"/>
                    <a:lumOff val="35000"/>
                  </a:schemeClr>
                </a:solidFill>
              </a:rPr>
              <a:t>.</a:t>
            </a:r>
            <a:endParaRPr kumimoji="0" lang="en-US" sz="800" b="0" i="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497841" y="7145729"/>
            <a:ext cx="423514" cy="200055"/>
          </a:xfrm>
          <a:prstGeom prst="rect">
            <a:avLst/>
          </a:prstGeom>
          <a:noFill/>
        </p:spPr>
        <p:txBody>
          <a:bodyPr wrap="none" rtlCol="0">
            <a:spAutoFit/>
          </a:bodyPr>
          <a:lstStyle/>
          <a:p>
            <a:r>
              <a:rPr lang="en-US" sz="700" dirty="0" smtClean="0"/>
              <a:t>PT 14</a:t>
            </a:r>
          </a:p>
        </p:txBody>
      </p:sp>
      <p:sp>
        <p:nvSpPr>
          <p:cNvPr id="5" name="Rectangular Callout 4"/>
          <p:cNvSpPr/>
          <p:nvPr/>
        </p:nvSpPr>
        <p:spPr>
          <a:xfrm>
            <a:off x="7661710" y="952674"/>
            <a:ext cx="1766454" cy="506548"/>
          </a:xfrm>
          <a:prstGeom prst="wedgeRectCallout">
            <a:avLst>
              <a:gd name="adj1" fmla="val 31075"/>
              <a:gd name="adj2" fmla="val 102545"/>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rPr>
              <a:t>Confident I’ll be financially set for retirement.</a:t>
            </a:r>
            <a:endParaRPr lang="en-US" sz="1000" dirty="0">
              <a:solidFill>
                <a:schemeClr val="bg1"/>
              </a:solidFill>
            </a:endParaRPr>
          </a:p>
        </p:txBody>
      </p:sp>
      <p:sp>
        <p:nvSpPr>
          <p:cNvPr id="17" name="Rectangular Callout 16"/>
          <p:cNvSpPr/>
          <p:nvPr/>
        </p:nvSpPr>
        <p:spPr>
          <a:xfrm>
            <a:off x="512763" y="952674"/>
            <a:ext cx="1593235" cy="506548"/>
          </a:xfrm>
          <a:prstGeom prst="wedgeRectCallout">
            <a:avLst>
              <a:gd name="adj1" fmla="val 37155"/>
              <a:gd name="adj2" fmla="val 108023"/>
            </a:avLst>
          </a:prstGeom>
          <a:solidFill>
            <a:srgbClr val="ED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No idea how I can afford retirement.</a:t>
            </a:r>
            <a:endParaRPr lang="en-US" sz="1000" dirty="0">
              <a:solidFill>
                <a:schemeClr val="tx1"/>
              </a:solidFill>
            </a:endParaRPr>
          </a:p>
        </p:txBody>
      </p:sp>
      <p:sp>
        <p:nvSpPr>
          <p:cNvPr id="25" name="Text Placeholder 24"/>
          <p:cNvSpPr>
            <a:spLocks noGrp="1"/>
          </p:cNvSpPr>
          <p:nvPr>
            <p:ph type="body" sz="quarter" idx="14"/>
          </p:nvPr>
        </p:nvSpPr>
        <p:spPr>
          <a:xfrm>
            <a:off x="512764" y="1303123"/>
            <a:ext cx="8915400" cy="274449"/>
          </a:xfrm>
        </p:spPr>
        <p:txBody>
          <a:bodyPr/>
          <a:lstStyle/>
          <a:p>
            <a:r>
              <a:rPr lang="en-US" dirty="0" smtClean="0"/>
              <a:t>“Affording” Retirement: By Generation &amp; Gender</a:t>
            </a:r>
            <a:endParaRPr lang="en-US" dirty="0"/>
          </a:p>
        </p:txBody>
      </p:sp>
      <p:graphicFrame>
        <p:nvGraphicFramePr>
          <p:cNvPr id="52" name="Chart 51"/>
          <p:cNvGraphicFramePr>
            <a:graphicFrameLocks/>
          </p:cNvGraphicFramePr>
          <p:nvPr>
            <p:extLst/>
          </p:nvPr>
        </p:nvGraphicFramePr>
        <p:xfrm>
          <a:off x="512763" y="1585359"/>
          <a:ext cx="10103902" cy="33558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9345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hart 44"/>
          <p:cNvGraphicFramePr>
            <a:graphicFrameLocks/>
          </p:cNvGraphicFramePr>
          <p:nvPr>
            <p:extLst/>
          </p:nvPr>
        </p:nvGraphicFramePr>
        <p:xfrm>
          <a:off x="527917" y="1636231"/>
          <a:ext cx="3587599" cy="535290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quarter" idx="11"/>
          </p:nvPr>
        </p:nvSpPr>
        <p:spPr>
          <a:xfrm>
            <a:off x="4419598" y="5104465"/>
            <a:ext cx="5029202" cy="1254189"/>
          </a:xfrm>
          <a:solidFill>
            <a:srgbClr val="EBE8E5"/>
          </a:solidFill>
        </p:spPr>
        <p:txBody>
          <a:bodyPr/>
          <a:lstStyle/>
          <a:p>
            <a:r>
              <a:rPr lang="en-US" dirty="0" smtClean="0"/>
              <a:t>Workers save for a wide variety of reasons, but the most common reason is retirement (for all except the youngest workers). Beyond retirement, reasons to save can vary widely among generations and even genders.</a:t>
            </a:r>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Worker attitudes</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Reasons to Save: </a:t>
            </a:r>
            <a:r>
              <a:rPr lang="en-US" dirty="0" smtClean="0">
                <a:solidFill>
                  <a:srgbClr val="FFFFFF"/>
                </a:solidFill>
              </a:rPr>
              <a:t>By Generation &amp; Gender</a:t>
            </a:r>
            <a:endParaRPr lang="en-US" dirty="0">
              <a:solidFill>
                <a:srgbClr val="FFFFFF"/>
              </a:solidFill>
            </a:endParaRPr>
          </a:p>
        </p:txBody>
      </p:sp>
      <p:grpSp>
        <p:nvGrpSpPr>
          <p:cNvPr id="10" name="Group 9"/>
          <p:cNvGrpSpPr/>
          <p:nvPr/>
        </p:nvGrpSpPr>
        <p:grpSpPr>
          <a:xfrm>
            <a:off x="4419598" y="5021688"/>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512763" y="6867103"/>
            <a:ext cx="4325936" cy="194925"/>
          </a:xfrm>
          <a:prstGeom prst="rect">
            <a:avLst/>
          </a:prstGeom>
        </p:spPr>
        <p:txBody>
          <a:bodyPr wrap="square">
            <a:spAutoFit/>
          </a:bodyPr>
          <a:lstStyle/>
          <a:p>
            <a:pPr lvl="0" fontAlgn="base">
              <a:lnSpc>
                <a:spcPts val="800"/>
              </a:lnSpc>
              <a:spcAft>
                <a:spcPts val="300"/>
              </a:spcAft>
              <a:buClr>
                <a:srgbClr val="00A9E0"/>
              </a:buClr>
              <a:buSzPct val="90000"/>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a:t>
            </a:r>
            <a:r>
              <a:rPr kumimoji="0" lang="en-US" sz="800" b="0" u="none" strike="noStrike" kern="0" cap="none" spc="0" normalizeH="0" baseline="0" noProof="0" dirty="0" smtClean="0">
                <a:ln>
                  <a:noFill/>
                </a:ln>
                <a:solidFill>
                  <a:schemeClr val="tx1">
                    <a:lumMod val="65000"/>
                    <a:lumOff val="35000"/>
                  </a:schemeClr>
                </a:solidFill>
                <a:effectLst/>
                <a:uLnTx/>
                <a:uFillTx/>
              </a:rPr>
              <a:t>: 2021 Consumer Pulse</a:t>
            </a:r>
            <a:r>
              <a:rPr kumimoji="0" lang="en-US" sz="800" b="0" u="none" strike="noStrike" kern="0" cap="none" spc="0" normalizeH="0" noProof="0" dirty="0" smtClean="0">
                <a:ln>
                  <a:noFill/>
                </a:ln>
                <a:solidFill>
                  <a:schemeClr val="tx1">
                    <a:lumMod val="65000"/>
                    <a:lumOff val="35000"/>
                  </a:schemeClr>
                </a:solidFill>
                <a:effectLst/>
                <a:uLnTx/>
                <a:uFillTx/>
              </a:rPr>
              <a:t> </a:t>
            </a:r>
            <a:r>
              <a:rPr lang="en-US" sz="800" kern="0" dirty="0" smtClean="0">
                <a:solidFill>
                  <a:schemeClr val="tx1">
                    <a:lumMod val="65000"/>
                    <a:lumOff val="35000"/>
                  </a:schemeClr>
                </a:solidFill>
              </a:rPr>
              <a:t>Survey, LIMRA SRI®, based on 2,046 workers.</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27917" y="7134920"/>
            <a:ext cx="423514" cy="200055"/>
          </a:xfrm>
          <a:prstGeom prst="rect">
            <a:avLst/>
          </a:prstGeom>
          <a:noFill/>
        </p:spPr>
        <p:txBody>
          <a:bodyPr wrap="none" rtlCol="0">
            <a:spAutoFit/>
          </a:bodyPr>
          <a:lstStyle/>
          <a:p>
            <a:r>
              <a:rPr lang="en-US" sz="700" dirty="0" smtClean="0"/>
              <a:t>PT 17</a:t>
            </a:r>
          </a:p>
        </p:txBody>
      </p:sp>
      <p:sp>
        <p:nvSpPr>
          <p:cNvPr id="25" name="Text Placeholder 24"/>
          <p:cNvSpPr>
            <a:spLocks noGrp="1"/>
          </p:cNvSpPr>
          <p:nvPr>
            <p:ph type="body" sz="quarter" idx="14"/>
          </p:nvPr>
        </p:nvSpPr>
        <p:spPr>
          <a:xfrm>
            <a:off x="527917" y="1120625"/>
            <a:ext cx="3707199" cy="274449"/>
          </a:xfrm>
        </p:spPr>
        <p:txBody>
          <a:bodyPr/>
          <a:lstStyle/>
          <a:p>
            <a:r>
              <a:rPr lang="en-US" dirty="0" smtClean="0"/>
              <a:t>Worker Sentiment About Workplace Retirement Savings: All Workers</a:t>
            </a:r>
            <a:endParaRPr lang="en-US" dirty="0"/>
          </a:p>
        </p:txBody>
      </p:sp>
      <p:graphicFrame>
        <p:nvGraphicFramePr>
          <p:cNvPr id="48" name="Table 47"/>
          <p:cNvGraphicFramePr>
            <a:graphicFrameLocks noGrp="1"/>
          </p:cNvGraphicFramePr>
          <p:nvPr>
            <p:extLst/>
          </p:nvPr>
        </p:nvGraphicFramePr>
        <p:xfrm>
          <a:off x="4419598" y="1688841"/>
          <a:ext cx="5029201" cy="2728971"/>
        </p:xfrm>
        <a:graphic>
          <a:graphicData uri="http://schemas.openxmlformats.org/drawingml/2006/table">
            <a:tbl>
              <a:tblPr firstRow="1" bandRow="1">
                <a:tableStyleId>{5C22544A-7EE6-4342-B048-85BDC9FD1C3A}</a:tableStyleId>
              </a:tblPr>
              <a:tblGrid>
                <a:gridCol w="2049344">
                  <a:extLst>
                    <a:ext uri="{9D8B030D-6E8A-4147-A177-3AD203B41FA5}">
                      <a16:colId xmlns:a16="http://schemas.microsoft.com/office/drawing/2014/main" val="4276400123"/>
                    </a:ext>
                  </a:extLst>
                </a:gridCol>
                <a:gridCol w="576032">
                  <a:extLst>
                    <a:ext uri="{9D8B030D-6E8A-4147-A177-3AD203B41FA5}">
                      <a16:colId xmlns:a16="http://schemas.microsoft.com/office/drawing/2014/main" val="402449748"/>
                    </a:ext>
                  </a:extLst>
                </a:gridCol>
                <a:gridCol w="598187">
                  <a:extLst>
                    <a:ext uri="{9D8B030D-6E8A-4147-A177-3AD203B41FA5}">
                      <a16:colId xmlns:a16="http://schemas.microsoft.com/office/drawing/2014/main" val="3882179642"/>
                    </a:ext>
                  </a:extLst>
                </a:gridCol>
                <a:gridCol w="598187">
                  <a:extLst>
                    <a:ext uri="{9D8B030D-6E8A-4147-A177-3AD203B41FA5}">
                      <a16:colId xmlns:a16="http://schemas.microsoft.com/office/drawing/2014/main" val="2011911940"/>
                    </a:ext>
                  </a:extLst>
                </a:gridCol>
                <a:gridCol w="609264">
                  <a:extLst>
                    <a:ext uri="{9D8B030D-6E8A-4147-A177-3AD203B41FA5}">
                      <a16:colId xmlns:a16="http://schemas.microsoft.com/office/drawing/2014/main" val="181944269"/>
                    </a:ext>
                  </a:extLst>
                </a:gridCol>
                <a:gridCol w="598187">
                  <a:extLst>
                    <a:ext uri="{9D8B030D-6E8A-4147-A177-3AD203B41FA5}">
                      <a16:colId xmlns:a16="http://schemas.microsoft.com/office/drawing/2014/main" val="205182644"/>
                    </a:ext>
                  </a:extLst>
                </a:gridCol>
              </a:tblGrid>
              <a:tr h="317241">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ctr"/>
                </a:tc>
                <a:tc gridSpan="3">
                  <a:txBody>
                    <a:bodyPr/>
                    <a:lstStyle/>
                    <a:p>
                      <a:pPr algn="ctr" fontAlgn="b"/>
                      <a:r>
                        <a:rPr lang="en-US" sz="1000" u="none" strike="noStrike" dirty="0">
                          <a:effectLst/>
                        </a:rPr>
                        <a:t>Generation</a:t>
                      </a:r>
                      <a:endParaRPr lang="en-US" sz="1000" b="0"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gridSpan="2">
                  <a:txBody>
                    <a:bodyPr/>
                    <a:lstStyle/>
                    <a:p>
                      <a:pPr algn="ctr" fontAlgn="b"/>
                      <a:r>
                        <a:rPr lang="en-US" sz="1000" u="none" strike="noStrike" dirty="0">
                          <a:effectLst/>
                        </a:rPr>
                        <a:t>Gender</a:t>
                      </a:r>
                      <a:endParaRPr lang="en-US" sz="1000" b="0"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074024809"/>
                  </a:ext>
                </a:extLst>
              </a:tr>
              <a:tr h="542925">
                <a:tc>
                  <a:txBody>
                    <a:bodyPr/>
                    <a:lstStyle/>
                    <a:p>
                      <a:pPr algn="l" fontAlgn="b"/>
                      <a:endParaRPr lang="en-US" sz="900" b="0" i="0" u="none" strike="noStrike" dirty="0">
                        <a:solidFill>
                          <a:schemeClr val="bg1"/>
                        </a:solidFill>
                        <a:effectLst/>
                        <a:latin typeface="Arial" panose="020B0604020202020204" pitchFamily="34" charset="0"/>
                      </a:endParaRPr>
                    </a:p>
                  </a:txBody>
                  <a:tcPr marL="27432" marR="9525" marT="9525" marB="0" anchor="ctr"/>
                </a:tc>
                <a:tc>
                  <a:txBody>
                    <a:bodyPr/>
                    <a:lstStyle/>
                    <a:p>
                      <a:pPr algn="ctr" fontAlgn="b"/>
                      <a:r>
                        <a:rPr lang="pl-PL" sz="900" u="none" strike="noStrike" dirty="0">
                          <a:effectLst/>
                        </a:rPr>
                        <a:t>Gen </a:t>
                      </a:r>
                      <a:r>
                        <a:rPr lang="pl-PL" sz="900" u="none" strike="noStrike" dirty="0" smtClean="0">
                          <a:effectLst/>
                        </a:rPr>
                        <a:t>Z/ </a:t>
                      </a:r>
                      <a:r>
                        <a:rPr lang="pl-PL" sz="900" u="none" strike="noStrike" dirty="0">
                          <a:effectLst/>
                        </a:rPr>
                        <a:t>Millennial</a:t>
                      </a:r>
                      <a:br>
                        <a:rPr lang="pl-PL" sz="900" u="none" strike="noStrike" dirty="0">
                          <a:effectLst/>
                        </a:rPr>
                      </a:br>
                      <a:r>
                        <a:rPr lang="pl-PL" sz="900" u="none" strike="noStrike" dirty="0">
                          <a:effectLst/>
                        </a:rPr>
                        <a:t>(20 – 40)</a:t>
                      </a:r>
                      <a:endParaRPr lang="pl-PL" sz="900" b="0" i="0" u="none" strike="noStrike" dirty="0">
                        <a:solidFill>
                          <a:schemeClr val="bg1"/>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Gen X </a:t>
                      </a:r>
                      <a:br>
                        <a:rPr lang="en-US" sz="900" u="none" strike="noStrike" dirty="0">
                          <a:effectLst/>
                        </a:rPr>
                      </a:br>
                      <a:r>
                        <a:rPr lang="en-US" sz="900" u="none" strike="noStrike" dirty="0">
                          <a:effectLst/>
                        </a:rPr>
                        <a:t>(41 – 56)</a:t>
                      </a:r>
                      <a:endParaRPr lang="en-US" sz="900" b="0" i="0" u="none" strike="noStrike" dirty="0">
                        <a:solidFill>
                          <a:schemeClr val="bg1"/>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Baby </a:t>
                      </a:r>
                      <a:r>
                        <a:rPr lang="en-US" sz="900" u="none" strike="noStrike" dirty="0" smtClean="0">
                          <a:effectLst/>
                        </a:rPr>
                        <a:t>Boomer </a:t>
                      </a:r>
                      <a:r>
                        <a:rPr lang="en-US" sz="900" u="none" strike="noStrike" dirty="0">
                          <a:effectLst/>
                        </a:rPr>
                        <a:t/>
                      </a:r>
                      <a:br>
                        <a:rPr lang="en-US" sz="900" u="none" strike="noStrike" dirty="0">
                          <a:effectLst/>
                        </a:rPr>
                      </a:br>
                      <a:r>
                        <a:rPr lang="en-US" sz="900" u="none" strike="noStrike" dirty="0">
                          <a:effectLst/>
                        </a:rPr>
                        <a:t>(57 – 75)</a:t>
                      </a:r>
                      <a:endParaRPr lang="en-US" sz="900" b="0" i="0" u="none" strike="noStrike" dirty="0">
                        <a:solidFill>
                          <a:schemeClr val="bg1"/>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Men</a:t>
                      </a:r>
                      <a:endParaRPr lang="en-US" sz="900" b="0" i="0" u="none" strike="noStrike" dirty="0">
                        <a:solidFill>
                          <a:schemeClr val="bg1"/>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Women</a:t>
                      </a:r>
                      <a:endParaRPr lang="en-US" sz="900" b="0" i="0" u="none" strike="noStrike" dirty="0">
                        <a:solidFill>
                          <a:schemeClr val="bg1"/>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50768217"/>
                  </a:ext>
                </a:extLst>
              </a:tr>
              <a:tr h="180975">
                <a:tc>
                  <a:txBody>
                    <a:bodyPr/>
                    <a:lstStyle/>
                    <a:p>
                      <a:pPr algn="r" fontAlgn="b"/>
                      <a:r>
                        <a:rPr lang="en-US" sz="900" u="none" strike="noStrike" dirty="0">
                          <a:effectLst/>
                        </a:rPr>
                        <a:t>Retirement</a:t>
                      </a:r>
                      <a:endParaRPr lang="en-US" sz="900" b="0" i="0" u="none" strike="noStrike" dirty="0">
                        <a:solidFill>
                          <a:srgbClr val="000000"/>
                        </a:solidFill>
                        <a:effectLst/>
                        <a:latin typeface="Arial" panose="020B0604020202020204" pitchFamily="34" charset="0"/>
                      </a:endParaRPr>
                    </a:p>
                  </a:txBody>
                  <a:tcPr marL="27432" marR="9525" marT="9525" marB="0" anchor="ctr"/>
                </a:tc>
                <a:tc>
                  <a:txBody>
                    <a:bodyPr/>
                    <a:lstStyle/>
                    <a:p>
                      <a:pPr algn="ctr" fontAlgn="b"/>
                      <a:r>
                        <a:rPr lang="en-US" sz="900" u="none" strike="noStrike" dirty="0">
                          <a:effectLst/>
                        </a:rPr>
                        <a:t>45%</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64%</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79%</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a:effectLst/>
                        </a:rPr>
                        <a:t>63%</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52%</a:t>
                      </a:r>
                      <a:endParaRPr lang="en-US"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51333167"/>
                  </a:ext>
                </a:extLst>
              </a:tr>
              <a:tr h="180975">
                <a:tc>
                  <a:txBody>
                    <a:bodyPr/>
                    <a:lstStyle/>
                    <a:p>
                      <a:pPr algn="r" fontAlgn="b"/>
                      <a:r>
                        <a:rPr lang="en-US" sz="900" u="none" strike="noStrike" dirty="0">
                          <a:effectLst/>
                        </a:rPr>
                        <a:t>Vacations or travel</a:t>
                      </a:r>
                      <a:endParaRPr lang="en-US" sz="900" b="0" i="0" u="none" strike="noStrike" dirty="0">
                        <a:solidFill>
                          <a:srgbClr val="000000"/>
                        </a:solidFill>
                        <a:effectLst/>
                        <a:latin typeface="Arial" panose="020B0604020202020204" pitchFamily="34" charset="0"/>
                      </a:endParaRPr>
                    </a:p>
                  </a:txBody>
                  <a:tcPr marL="27432" marR="9525" marT="9525" marB="0" anchor="ctr"/>
                </a:tc>
                <a:tc>
                  <a:txBody>
                    <a:bodyPr/>
                    <a:lstStyle/>
                    <a:p>
                      <a:pPr algn="ctr" fontAlgn="b"/>
                      <a:r>
                        <a:rPr lang="en-US" sz="900" u="none" strike="noStrike" dirty="0">
                          <a:effectLst/>
                        </a:rPr>
                        <a:t>49%</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52%</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49%</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50%</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50%</a:t>
                      </a:r>
                      <a:endParaRPr lang="en-US"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1901497"/>
                  </a:ext>
                </a:extLst>
              </a:tr>
              <a:tr h="180975">
                <a:tc>
                  <a:txBody>
                    <a:bodyPr/>
                    <a:lstStyle/>
                    <a:p>
                      <a:pPr algn="r" fontAlgn="b"/>
                      <a:r>
                        <a:rPr lang="en-US" sz="900" u="none" strike="noStrike" dirty="0">
                          <a:effectLst/>
                        </a:rPr>
                        <a:t>Emergencies or unexpected expenses</a:t>
                      </a:r>
                      <a:endParaRPr lang="en-US" sz="900" b="0" i="0" u="none" strike="noStrike" dirty="0">
                        <a:solidFill>
                          <a:srgbClr val="000000"/>
                        </a:solidFill>
                        <a:effectLst/>
                        <a:latin typeface="Arial" panose="020B0604020202020204" pitchFamily="34" charset="0"/>
                      </a:endParaRPr>
                    </a:p>
                  </a:txBody>
                  <a:tcPr marL="27432" marR="9525" marT="9525" marB="0" anchor="ctr"/>
                </a:tc>
                <a:tc>
                  <a:txBody>
                    <a:bodyPr/>
                    <a:lstStyle/>
                    <a:p>
                      <a:pPr algn="ctr" fontAlgn="b"/>
                      <a:r>
                        <a:rPr lang="en-US" sz="900" u="none" strike="noStrike">
                          <a:effectLst/>
                        </a:rPr>
                        <a:t>52%</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48%</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38%</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45%</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51%</a:t>
                      </a:r>
                      <a:endParaRPr lang="en-US"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27701524"/>
                  </a:ext>
                </a:extLst>
              </a:tr>
              <a:tr h="180975">
                <a:tc>
                  <a:txBody>
                    <a:bodyPr/>
                    <a:lstStyle/>
                    <a:p>
                      <a:pPr algn="r" fontAlgn="b"/>
                      <a:r>
                        <a:rPr lang="en-US" sz="900" u="none" strike="noStrike" dirty="0">
                          <a:effectLst/>
                        </a:rPr>
                        <a:t>Home improvements</a:t>
                      </a:r>
                      <a:endParaRPr lang="en-US" sz="900" b="0" i="0" u="none" strike="noStrike" dirty="0">
                        <a:solidFill>
                          <a:srgbClr val="000000"/>
                        </a:solidFill>
                        <a:effectLst/>
                        <a:latin typeface="Arial" panose="020B0604020202020204" pitchFamily="34" charset="0"/>
                      </a:endParaRPr>
                    </a:p>
                  </a:txBody>
                  <a:tcPr marL="27432" marR="9525" marT="9525" marB="0" anchor="ctr"/>
                </a:tc>
                <a:tc>
                  <a:txBody>
                    <a:bodyPr/>
                    <a:lstStyle/>
                    <a:p>
                      <a:pPr algn="ctr" fontAlgn="b"/>
                      <a:r>
                        <a:rPr lang="en-US" sz="900" u="none" strike="noStrike" dirty="0">
                          <a:effectLst/>
                        </a:rPr>
                        <a:t>34%</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33%</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26%</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33%</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31%</a:t>
                      </a:r>
                      <a:endParaRPr lang="en-US"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01009569"/>
                  </a:ext>
                </a:extLst>
              </a:tr>
              <a:tr h="180975">
                <a:tc>
                  <a:txBody>
                    <a:bodyPr/>
                    <a:lstStyle/>
                    <a:p>
                      <a:pPr algn="r" fontAlgn="b"/>
                      <a:r>
                        <a:rPr lang="en-US" sz="900" u="none" strike="noStrike" dirty="0">
                          <a:effectLst/>
                        </a:rPr>
                        <a:t>Education</a:t>
                      </a:r>
                      <a:endParaRPr lang="en-US" sz="900" b="0" i="0" u="none" strike="noStrike" dirty="0">
                        <a:solidFill>
                          <a:srgbClr val="000000"/>
                        </a:solidFill>
                        <a:effectLst/>
                        <a:latin typeface="Arial" panose="020B0604020202020204" pitchFamily="34" charset="0"/>
                      </a:endParaRPr>
                    </a:p>
                  </a:txBody>
                  <a:tcPr marL="27432" marR="9525" marT="9525" marB="0" anchor="ctr"/>
                </a:tc>
                <a:tc>
                  <a:txBody>
                    <a:bodyPr/>
                    <a:lstStyle/>
                    <a:p>
                      <a:pPr algn="ctr" fontAlgn="b"/>
                      <a:r>
                        <a:rPr lang="en-US" sz="900" u="none" strike="noStrike" dirty="0">
                          <a:effectLst/>
                        </a:rPr>
                        <a:t>33%</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26%</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9%</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24%</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27%</a:t>
                      </a:r>
                      <a:endParaRPr lang="en-US"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03742838"/>
                  </a:ext>
                </a:extLst>
              </a:tr>
              <a:tr h="180975">
                <a:tc>
                  <a:txBody>
                    <a:bodyPr/>
                    <a:lstStyle/>
                    <a:p>
                      <a:pPr algn="r" fontAlgn="b"/>
                      <a:r>
                        <a:rPr lang="en-US" sz="900" u="none" strike="noStrike" dirty="0">
                          <a:effectLst/>
                        </a:rPr>
                        <a:t>Home purchase</a:t>
                      </a:r>
                      <a:endParaRPr lang="en-US" sz="900" b="0" i="0" u="none" strike="noStrike" dirty="0">
                        <a:solidFill>
                          <a:srgbClr val="000000"/>
                        </a:solidFill>
                        <a:effectLst/>
                        <a:latin typeface="Arial" panose="020B0604020202020204" pitchFamily="34" charset="0"/>
                      </a:endParaRPr>
                    </a:p>
                  </a:txBody>
                  <a:tcPr marL="27432" marR="9525" marT="9525" marB="0" anchor="ctr"/>
                </a:tc>
                <a:tc>
                  <a:txBody>
                    <a:bodyPr/>
                    <a:lstStyle/>
                    <a:p>
                      <a:pPr algn="ctr" fontAlgn="b"/>
                      <a:r>
                        <a:rPr lang="en-US" sz="900" u="none" strike="noStrike" dirty="0">
                          <a:effectLst/>
                        </a:rPr>
                        <a:t>35%</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15%</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4%</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19%</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26%</a:t>
                      </a:r>
                      <a:endParaRPr lang="en-US"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70529385"/>
                  </a:ext>
                </a:extLst>
              </a:tr>
              <a:tr h="180975">
                <a:tc>
                  <a:txBody>
                    <a:bodyPr/>
                    <a:lstStyle/>
                    <a:p>
                      <a:pPr algn="r" fontAlgn="b"/>
                      <a:r>
                        <a:rPr lang="en-US" sz="900" u="none" strike="noStrike" dirty="0">
                          <a:effectLst/>
                        </a:rPr>
                        <a:t>Medical costs</a:t>
                      </a:r>
                      <a:endParaRPr lang="en-US" sz="900" b="0" i="0" u="none" strike="noStrike" dirty="0">
                        <a:solidFill>
                          <a:srgbClr val="000000"/>
                        </a:solidFill>
                        <a:effectLst/>
                        <a:latin typeface="Arial" panose="020B0604020202020204" pitchFamily="34" charset="0"/>
                      </a:endParaRPr>
                    </a:p>
                  </a:txBody>
                  <a:tcPr marL="27432" marR="9525" marT="9525" marB="0" anchor="ctr"/>
                </a:tc>
                <a:tc>
                  <a:txBody>
                    <a:bodyPr/>
                    <a:lstStyle/>
                    <a:p>
                      <a:pPr algn="ctr" fontAlgn="b"/>
                      <a:r>
                        <a:rPr lang="en-US" sz="900" u="none" strike="noStrike">
                          <a:effectLst/>
                        </a:rPr>
                        <a:t>25%</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19%</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22%</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24%</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20%</a:t>
                      </a:r>
                      <a:endParaRPr lang="en-US"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8858447"/>
                  </a:ext>
                </a:extLst>
              </a:tr>
              <a:tr h="180975">
                <a:tc>
                  <a:txBody>
                    <a:bodyPr/>
                    <a:lstStyle/>
                    <a:p>
                      <a:pPr algn="r" fontAlgn="b"/>
                      <a:r>
                        <a:rPr lang="en-US" sz="900" u="none" strike="noStrike" dirty="0">
                          <a:effectLst/>
                        </a:rPr>
                        <a:t>A specific, one-time large purchase other than a home (for example, car, furniture, wedding)</a:t>
                      </a:r>
                      <a:endParaRPr lang="en-US" sz="900" b="0" i="0" u="none" strike="noStrike" dirty="0">
                        <a:solidFill>
                          <a:srgbClr val="000000"/>
                        </a:solidFill>
                        <a:effectLst/>
                        <a:latin typeface="Arial" panose="020B0604020202020204" pitchFamily="34" charset="0"/>
                      </a:endParaRPr>
                    </a:p>
                  </a:txBody>
                  <a:tcPr marL="27432" marR="9525" marT="9525" marB="0" anchor="ctr"/>
                </a:tc>
                <a:tc>
                  <a:txBody>
                    <a:bodyPr/>
                    <a:lstStyle/>
                    <a:p>
                      <a:pPr algn="ctr" fontAlgn="b"/>
                      <a:r>
                        <a:rPr lang="en-US" sz="900" u="none" strike="noStrike">
                          <a:effectLst/>
                        </a:rPr>
                        <a:t>26%</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17%</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7%</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17%</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21%</a:t>
                      </a:r>
                      <a:endParaRPr lang="en-US"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95902385"/>
                  </a:ext>
                </a:extLst>
              </a:tr>
              <a:tr h="180975">
                <a:tc>
                  <a:txBody>
                    <a:bodyPr/>
                    <a:lstStyle/>
                    <a:p>
                      <a:pPr algn="r" fontAlgn="b"/>
                      <a:r>
                        <a:rPr lang="en-US" sz="900" u="none" strike="noStrike" dirty="0">
                          <a:effectLst/>
                        </a:rPr>
                        <a:t>Starting a family</a:t>
                      </a:r>
                      <a:endParaRPr lang="en-US" sz="900" b="0" i="0" u="none" strike="noStrike" dirty="0">
                        <a:solidFill>
                          <a:srgbClr val="000000"/>
                        </a:solidFill>
                        <a:effectLst/>
                        <a:latin typeface="Arial" panose="020B0604020202020204" pitchFamily="34" charset="0"/>
                      </a:endParaRPr>
                    </a:p>
                  </a:txBody>
                  <a:tcPr marL="27432" marR="9525" marT="9525" marB="0" anchor="ctr"/>
                </a:tc>
                <a:tc>
                  <a:txBody>
                    <a:bodyPr/>
                    <a:lstStyle/>
                    <a:p>
                      <a:pPr algn="ctr" fontAlgn="b"/>
                      <a:r>
                        <a:rPr lang="en-US" sz="900" u="none" strike="noStrike">
                          <a:effectLst/>
                        </a:rPr>
                        <a:t>21%</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a:effectLst/>
                        </a:rPr>
                        <a:t>2%</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10%</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900" u="none" strike="noStrike" dirty="0">
                          <a:effectLst/>
                        </a:rPr>
                        <a:t>12%</a:t>
                      </a:r>
                      <a:endParaRPr lang="en-US"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48067950"/>
                  </a:ext>
                </a:extLst>
              </a:tr>
            </a:tbl>
          </a:graphicData>
        </a:graphic>
      </p:graphicFrame>
      <p:sp>
        <p:nvSpPr>
          <p:cNvPr id="50" name="Text Placeholder 24"/>
          <p:cNvSpPr>
            <a:spLocks noGrp="1"/>
          </p:cNvSpPr>
          <p:nvPr>
            <p:ph type="body" sz="quarter" idx="14"/>
          </p:nvPr>
        </p:nvSpPr>
        <p:spPr>
          <a:xfrm>
            <a:off x="4552748" y="1120625"/>
            <a:ext cx="4896052" cy="274449"/>
          </a:xfrm>
        </p:spPr>
        <p:txBody>
          <a:bodyPr/>
          <a:lstStyle/>
          <a:p>
            <a:r>
              <a:rPr lang="en-US" dirty="0" smtClean="0"/>
              <a:t>Worker Sentiment About Workplace Retirement Savings:</a:t>
            </a:r>
            <a:r>
              <a:rPr lang="en-US" dirty="0"/>
              <a:t/>
            </a:r>
            <a:br>
              <a:rPr lang="en-US" dirty="0"/>
            </a:br>
            <a:r>
              <a:rPr lang="en-US" dirty="0" smtClean="0"/>
              <a:t>By Generation &amp; Gender</a:t>
            </a:r>
            <a:endParaRPr lang="en-US" dirty="0"/>
          </a:p>
        </p:txBody>
      </p:sp>
    </p:spTree>
    <p:extLst>
      <p:ext uri="{BB962C8B-B14F-4D97-AF65-F5344CB8AC3E}">
        <p14:creationId xmlns:p14="http://schemas.microsoft.com/office/powerpoint/2010/main" val="2403182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2763" y="5598514"/>
            <a:ext cx="5029202" cy="818173"/>
          </a:xfrm>
          <a:solidFill>
            <a:srgbClr val="EBE8E5"/>
          </a:solidFill>
        </p:spPr>
        <p:txBody>
          <a:bodyPr/>
          <a:lstStyle/>
          <a:p>
            <a:r>
              <a:rPr lang="en-US" dirty="0"/>
              <a:t>Benefits are integral to financial </a:t>
            </a:r>
            <a:r>
              <a:rPr lang="en-US" dirty="0" smtClean="0"/>
              <a:t>security </a:t>
            </a:r>
            <a:r>
              <a:rPr lang="en-US" dirty="0"/>
              <a:t>for workers of all ages. </a:t>
            </a:r>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Worker attitudes</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Workplace Benefits &amp; Financial Security: </a:t>
            </a:r>
            <a:r>
              <a:rPr lang="en-US" dirty="0" smtClean="0">
                <a:solidFill>
                  <a:srgbClr val="FFFFFF"/>
                </a:solidFill>
              </a:rPr>
              <a:t>By Generation &amp; Gender</a:t>
            </a:r>
            <a:endParaRPr lang="en-US" dirty="0">
              <a:solidFill>
                <a:srgbClr val="FFFFFF"/>
              </a:solidFill>
            </a:endParaRPr>
          </a:p>
        </p:txBody>
      </p:sp>
      <p:grpSp>
        <p:nvGrpSpPr>
          <p:cNvPr id="10" name="Group 9"/>
          <p:cNvGrpSpPr/>
          <p:nvPr/>
        </p:nvGrpSpPr>
        <p:grpSpPr>
          <a:xfrm>
            <a:off x="506703" y="5513783"/>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506703" y="5022141"/>
            <a:ext cx="4325936" cy="194925"/>
          </a:xfrm>
          <a:prstGeom prst="rect">
            <a:avLst/>
          </a:prstGeom>
        </p:spPr>
        <p:txBody>
          <a:bodyPr wrap="square">
            <a:spAutoFit/>
          </a:bodyPr>
          <a:lstStyle/>
          <a:p>
            <a:pPr marL="0" marR="0" lvl="0" indent="0" defTabSz="914400" eaLnBrk="1" fontAlgn="base" latinLnBrk="0" hangingPunct="1">
              <a:lnSpc>
                <a:spcPts val="800"/>
              </a:lnSpc>
              <a:spcBef>
                <a:spcPts val="0"/>
              </a:spcBef>
              <a:spcAft>
                <a:spcPts val="300"/>
              </a:spcAft>
              <a:buClr>
                <a:srgbClr val="00A9E0"/>
              </a:buClr>
              <a:buSzPct val="90000"/>
              <a:buFontTx/>
              <a:buNone/>
              <a:tabLst/>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 Pulse</a:t>
            </a:r>
            <a:r>
              <a:rPr kumimoji="0" lang="en-US" sz="800" b="0" u="none" strike="noStrike" kern="0" cap="none" spc="0" normalizeH="0" noProof="0" dirty="0" smtClean="0">
                <a:ln>
                  <a:noFill/>
                </a:ln>
                <a:solidFill>
                  <a:schemeClr val="tx1">
                    <a:lumMod val="65000"/>
                    <a:lumOff val="35000"/>
                  </a:schemeClr>
                </a:solidFill>
                <a:effectLst/>
                <a:uLnTx/>
                <a:uFillTx/>
              </a:rPr>
              <a:t> </a:t>
            </a:r>
            <a:r>
              <a:rPr lang="en-US" sz="800" kern="0" dirty="0" smtClean="0">
                <a:solidFill>
                  <a:schemeClr val="tx1">
                    <a:lumMod val="65000"/>
                    <a:lumOff val="35000"/>
                  </a:schemeClr>
                </a:solidFill>
              </a:rPr>
              <a:t>Survey, LIMRA SRI®, based on 2,046 workers.</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03528" y="7141060"/>
            <a:ext cx="397866" cy="307777"/>
          </a:xfrm>
          <a:prstGeom prst="rect">
            <a:avLst/>
          </a:prstGeom>
          <a:noFill/>
        </p:spPr>
        <p:txBody>
          <a:bodyPr wrap="none" rtlCol="0">
            <a:spAutoFit/>
          </a:bodyPr>
          <a:lstStyle/>
          <a:p>
            <a:r>
              <a:rPr lang="en-US" sz="700" dirty="0" smtClean="0"/>
              <a:t>PT29</a:t>
            </a:r>
          </a:p>
          <a:p>
            <a:endParaRPr lang="en-US" sz="700" dirty="0" smtClean="0"/>
          </a:p>
        </p:txBody>
      </p:sp>
      <p:sp>
        <p:nvSpPr>
          <p:cNvPr id="25" name="Text Placeholder 24"/>
          <p:cNvSpPr>
            <a:spLocks noGrp="1"/>
          </p:cNvSpPr>
          <p:nvPr>
            <p:ph type="body" sz="quarter" idx="14"/>
          </p:nvPr>
        </p:nvSpPr>
        <p:spPr>
          <a:xfrm>
            <a:off x="533400" y="1081891"/>
            <a:ext cx="8915400" cy="274449"/>
          </a:xfrm>
        </p:spPr>
        <p:txBody>
          <a:bodyPr/>
          <a:lstStyle/>
          <a:p>
            <a:r>
              <a:rPr lang="en-US" dirty="0"/>
              <a:t>Non-Salary Benefits Play a Significant Role in (My) Financial Security</a:t>
            </a:r>
          </a:p>
        </p:txBody>
      </p:sp>
      <p:sp>
        <p:nvSpPr>
          <p:cNvPr id="4" name="Rectangle 3"/>
          <p:cNvSpPr/>
          <p:nvPr/>
        </p:nvSpPr>
        <p:spPr>
          <a:xfrm>
            <a:off x="5677028" y="5557476"/>
            <a:ext cx="3771772" cy="1413207"/>
          </a:xfrm>
          <a:prstGeom prst="rect">
            <a:avLst/>
          </a:prstGeom>
        </p:spPr>
        <p:txBody>
          <a:bodyPr wrap="square">
            <a:spAutoFit/>
          </a:bodyPr>
          <a:lstStyle/>
          <a:p>
            <a:pPr marL="171450" lvl="0" indent="-171450" fontAlgn="base">
              <a:lnSpc>
                <a:spcPts val="1300"/>
              </a:lnSpc>
              <a:spcAft>
                <a:spcPts val="600"/>
              </a:spcAft>
              <a:buSzPct val="140000"/>
              <a:buFont typeface="Arial" panose="020B0604020202020204" pitchFamily="34" charset="0"/>
              <a:buChar char="•"/>
            </a:pPr>
            <a:r>
              <a:rPr lang="en-US" sz="1000" kern="0" dirty="0">
                <a:solidFill>
                  <a:srgbClr val="000000"/>
                </a:solidFill>
              </a:rPr>
              <a:t>Benefits, in addition to salary, are important to workers’ overall financial security.</a:t>
            </a:r>
          </a:p>
          <a:p>
            <a:pPr marL="171450" lvl="0" indent="-171450" fontAlgn="base">
              <a:lnSpc>
                <a:spcPts val="1300"/>
              </a:lnSpc>
              <a:spcAft>
                <a:spcPts val="600"/>
              </a:spcAft>
              <a:buSzPct val="140000"/>
              <a:buFont typeface="Arial" panose="020B0604020202020204" pitchFamily="34" charset="0"/>
              <a:buChar char="•"/>
            </a:pPr>
            <a:r>
              <a:rPr lang="en-US" sz="1000" kern="0" dirty="0" smtClean="0">
                <a:solidFill>
                  <a:srgbClr val="000000"/>
                </a:solidFill>
              </a:rPr>
              <a:t>More </a:t>
            </a:r>
            <a:r>
              <a:rPr lang="en-US" sz="1000" kern="0" dirty="0">
                <a:solidFill>
                  <a:srgbClr val="000000"/>
                </a:solidFill>
              </a:rPr>
              <a:t>than half of workers, regardless of age, feel that non-salary benefits are at least somewhat important to their financial </a:t>
            </a:r>
            <a:r>
              <a:rPr lang="en-US" sz="1000" kern="0" dirty="0" smtClean="0">
                <a:solidFill>
                  <a:srgbClr val="000000"/>
                </a:solidFill>
              </a:rPr>
              <a:t>security.</a:t>
            </a:r>
          </a:p>
          <a:p>
            <a:pPr marL="171450" lvl="0" indent="-171450" fontAlgn="base">
              <a:lnSpc>
                <a:spcPts val="1300"/>
              </a:lnSpc>
              <a:spcAft>
                <a:spcPts val="600"/>
              </a:spcAft>
              <a:buSzPct val="140000"/>
              <a:buFont typeface="Arial" panose="020B0604020202020204" pitchFamily="34" charset="0"/>
              <a:buChar char="•"/>
            </a:pPr>
            <a:r>
              <a:rPr lang="en-US" sz="1000" kern="0" dirty="0" smtClean="0">
                <a:solidFill>
                  <a:srgbClr val="000000"/>
                </a:solidFill>
              </a:rPr>
              <a:t>Non-salary benefits are similarly important regardless of generation or gender.</a:t>
            </a:r>
            <a:endParaRPr lang="en-US" sz="1000" kern="0" dirty="0">
              <a:solidFill>
                <a:srgbClr val="000000"/>
              </a:solidFill>
            </a:endParaRPr>
          </a:p>
        </p:txBody>
      </p:sp>
      <p:graphicFrame>
        <p:nvGraphicFramePr>
          <p:cNvPr id="38" name="Chart 37"/>
          <p:cNvGraphicFramePr>
            <a:graphicFrameLocks/>
          </p:cNvGraphicFramePr>
          <p:nvPr>
            <p:extLst/>
          </p:nvPr>
        </p:nvGraphicFramePr>
        <p:xfrm>
          <a:off x="1758560" y="1441071"/>
          <a:ext cx="7522073" cy="3485974"/>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p:cNvSpPr txBox="1"/>
          <p:nvPr/>
        </p:nvSpPr>
        <p:spPr>
          <a:xfrm>
            <a:off x="886465" y="4264089"/>
            <a:ext cx="832279" cy="276999"/>
          </a:xfrm>
          <a:prstGeom prst="rect">
            <a:avLst/>
          </a:prstGeom>
          <a:noFill/>
        </p:spPr>
        <p:txBody>
          <a:bodyPr wrap="none" rtlCol="0">
            <a:spAutoFit/>
          </a:bodyPr>
          <a:lstStyle/>
          <a:p>
            <a:r>
              <a:rPr lang="en-US" sz="1200" b="1" dirty="0" smtClean="0">
                <a:solidFill>
                  <a:srgbClr val="4298BE"/>
                </a:solidFill>
              </a:rPr>
              <a:t>Disagree</a:t>
            </a:r>
            <a:endParaRPr lang="en-US" sz="1200" b="1" dirty="0">
              <a:solidFill>
                <a:srgbClr val="4298BE"/>
              </a:solidFill>
            </a:endParaRPr>
          </a:p>
        </p:txBody>
      </p:sp>
      <p:sp>
        <p:nvSpPr>
          <p:cNvPr id="40" name="TextBox 39"/>
          <p:cNvSpPr txBox="1"/>
          <p:nvPr/>
        </p:nvSpPr>
        <p:spPr>
          <a:xfrm>
            <a:off x="993064" y="1714585"/>
            <a:ext cx="619080" cy="276999"/>
          </a:xfrm>
          <a:prstGeom prst="rect">
            <a:avLst/>
          </a:prstGeom>
          <a:noFill/>
        </p:spPr>
        <p:txBody>
          <a:bodyPr wrap="none" rtlCol="0">
            <a:spAutoFit/>
          </a:bodyPr>
          <a:lstStyle/>
          <a:p>
            <a:r>
              <a:rPr lang="en-US" sz="1200" b="1" dirty="0" smtClean="0">
                <a:solidFill>
                  <a:srgbClr val="885CD3"/>
                </a:solidFill>
              </a:rPr>
              <a:t>Agree</a:t>
            </a:r>
            <a:endParaRPr lang="en-US" sz="1200" b="1" dirty="0">
              <a:solidFill>
                <a:srgbClr val="885CD3"/>
              </a:solidFill>
            </a:endParaRPr>
          </a:p>
        </p:txBody>
      </p:sp>
      <p:cxnSp>
        <p:nvCxnSpPr>
          <p:cNvPr id="41" name="Straight Arrow Connector 40"/>
          <p:cNvCxnSpPr>
            <a:endCxn id="39" idx="0"/>
          </p:cNvCxnSpPr>
          <p:nvPr/>
        </p:nvCxnSpPr>
        <p:spPr>
          <a:xfrm>
            <a:off x="1302604" y="1991584"/>
            <a:ext cx="1" cy="2272505"/>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636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2763" y="5598514"/>
            <a:ext cx="5029202" cy="1254189"/>
          </a:xfrm>
          <a:solidFill>
            <a:srgbClr val="EBE8E5"/>
          </a:solidFill>
        </p:spPr>
        <p:txBody>
          <a:bodyPr/>
          <a:lstStyle/>
          <a:p>
            <a:r>
              <a:rPr lang="en-US" dirty="0" smtClean="0"/>
              <a:t>Benefits providers and employers need to realize that the majority of workers feel that financial education should be available through the workplace, and many of them strongly so.  </a:t>
            </a:r>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Worker attitudes</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Financial Education in the Workplace: </a:t>
            </a:r>
            <a:r>
              <a:rPr lang="en-US" dirty="0" smtClean="0">
                <a:solidFill>
                  <a:srgbClr val="FFFFFF"/>
                </a:solidFill>
              </a:rPr>
              <a:t>By Generation &amp; Gender</a:t>
            </a:r>
            <a:endParaRPr lang="en-US" dirty="0">
              <a:solidFill>
                <a:srgbClr val="FFFFFF"/>
              </a:solidFill>
            </a:endParaRPr>
          </a:p>
        </p:txBody>
      </p:sp>
      <p:grpSp>
        <p:nvGrpSpPr>
          <p:cNvPr id="10" name="Group 9"/>
          <p:cNvGrpSpPr/>
          <p:nvPr/>
        </p:nvGrpSpPr>
        <p:grpSpPr>
          <a:xfrm>
            <a:off x="506703" y="5513783"/>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506703" y="4968774"/>
            <a:ext cx="4325936" cy="194925"/>
          </a:xfrm>
          <a:prstGeom prst="rect">
            <a:avLst/>
          </a:prstGeom>
        </p:spPr>
        <p:txBody>
          <a:bodyPr wrap="square">
            <a:spAutoFit/>
          </a:bodyPr>
          <a:lstStyle/>
          <a:p>
            <a:pPr marL="0" marR="0" lvl="0" indent="0" defTabSz="914400" eaLnBrk="1" fontAlgn="base" latinLnBrk="0" hangingPunct="1">
              <a:lnSpc>
                <a:spcPts val="800"/>
              </a:lnSpc>
              <a:spcBef>
                <a:spcPts val="0"/>
              </a:spcBef>
              <a:spcAft>
                <a:spcPts val="300"/>
              </a:spcAft>
              <a:buClr>
                <a:srgbClr val="00A9E0"/>
              </a:buClr>
              <a:buSzPct val="90000"/>
              <a:buFontTx/>
              <a:buNone/>
              <a:tabLst/>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 Pulse</a:t>
            </a:r>
            <a:r>
              <a:rPr kumimoji="0" lang="en-US" sz="800" b="0" u="none" strike="noStrike" kern="0" cap="none" spc="0" normalizeH="0" noProof="0" dirty="0" smtClean="0">
                <a:ln>
                  <a:noFill/>
                </a:ln>
                <a:solidFill>
                  <a:schemeClr val="tx1">
                    <a:lumMod val="65000"/>
                    <a:lumOff val="35000"/>
                  </a:schemeClr>
                </a:solidFill>
                <a:effectLst/>
                <a:uLnTx/>
                <a:uFillTx/>
              </a:rPr>
              <a:t> </a:t>
            </a:r>
            <a:r>
              <a:rPr lang="en-US" sz="800" kern="0" dirty="0" smtClean="0">
                <a:solidFill>
                  <a:schemeClr val="tx1">
                    <a:lumMod val="65000"/>
                    <a:lumOff val="35000"/>
                  </a:schemeClr>
                </a:solidFill>
              </a:rPr>
              <a:t>Survey, LIMRA SRI®, based on 2,046 workers.</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12763" y="7158111"/>
            <a:ext cx="423514" cy="200055"/>
          </a:xfrm>
          <a:prstGeom prst="rect">
            <a:avLst/>
          </a:prstGeom>
          <a:noFill/>
        </p:spPr>
        <p:txBody>
          <a:bodyPr wrap="none" rtlCol="0">
            <a:spAutoFit/>
          </a:bodyPr>
          <a:lstStyle/>
          <a:p>
            <a:r>
              <a:rPr lang="en-US" sz="700" dirty="0" smtClean="0"/>
              <a:t>PT 30</a:t>
            </a:r>
          </a:p>
        </p:txBody>
      </p:sp>
      <p:sp>
        <p:nvSpPr>
          <p:cNvPr id="25" name="Text Placeholder 24"/>
          <p:cNvSpPr>
            <a:spLocks noGrp="1"/>
          </p:cNvSpPr>
          <p:nvPr>
            <p:ph type="body" sz="quarter" idx="14"/>
          </p:nvPr>
        </p:nvSpPr>
        <p:spPr>
          <a:xfrm>
            <a:off x="533400" y="1119214"/>
            <a:ext cx="8915400" cy="274449"/>
          </a:xfrm>
        </p:spPr>
        <p:txBody>
          <a:bodyPr/>
          <a:lstStyle/>
          <a:p>
            <a:r>
              <a:rPr lang="en-US" dirty="0" smtClean="0"/>
              <a:t>Employers Should Offer Financial Education in the Workplace: By Generation &amp; Gender</a:t>
            </a:r>
            <a:endParaRPr lang="en-US" dirty="0"/>
          </a:p>
        </p:txBody>
      </p:sp>
      <p:graphicFrame>
        <p:nvGraphicFramePr>
          <p:cNvPr id="54" name="Chart 53"/>
          <p:cNvGraphicFramePr>
            <a:graphicFrameLocks/>
          </p:cNvGraphicFramePr>
          <p:nvPr>
            <p:extLst/>
          </p:nvPr>
        </p:nvGraphicFramePr>
        <p:xfrm>
          <a:off x="1352550" y="1349796"/>
          <a:ext cx="7353300" cy="3598848"/>
        </p:xfrm>
        <a:graphic>
          <a:graphicData uri="http://schemas.openxmlformats.org/drawingml/2006/chart">
            <c:chart xmlns:c="http://schemas.openxmlformats.org/drawingml/2006/chart" xmlns:r="http://schemas.openxmlformats.org/officeDocument/2006/relationships" r:id="rId2"/>
          </a:graphicData>
        </a:graphic>
      </p:graphicFrame>
      <p:sp>
        <p:nvSpPr>
          <p:cNvPr id="55" name="TextBox 54"/>
          <p:cNvSpPr txBox="1"/>
          <p:nvPr/>
        </p:nvSpPr>
        <p:spPr>
          <a:xfrm>
            <a:off x="1837392" y="1823411"/>
            <a:ext cx="832279" cy="276999"/>
          </a:xfrm>
          <a:prstGeom prst="rect">
            <a:avLst/>
          </a:prstGeom>
          <a:noFill/>
        </p:spPr>
        <p:txBody>
          <a:bodyPr wrap="none" rtlCol="0">
            <a:spAutoFit/>
          </a:bodyPr>
          <a:lstStyle/>
          <a:p>
            <a:r>
              <a:rPr lang="en-US" sz="1200" b="1" dirty="0" smtClean="0">
                <a:solidFill>
                  <a:srgbClr val="0B9EC1"/>
                </a:solidFill>
              </a:rPr>
              <a:t>Disagree</a:t>
            </a:r>
            <a:endParaRPr lang="en-US" sz="1200" b="1" dirty="0">
              <a:solidFill>
                <a:srgbClr val="0B9EC1"/>
              </a:solidFill>
            </a:endParaRPr>
          </a:p>
        </p:txBody>
      </p:sp>
      <p:sp>
        <p:nvSpPr>
          <p:cNvPr id="56" name="TextBox 55"/>
          <p:cNvSpPr txBox="1"/>
          <p:nvPr/>
        </p:nvSpPr>
        <p:spPr>
          <a:xfrm>
            <a:off x="7481254" y="1823411"/>
            <a:ext cx="619080" cy="276999"/>
          </a:xfrm>
          <a:prstGeom prst="rect">
            <a:avLst/>
          </a:prstGeom>
          <a:noFill/>
        </p:spPr>
        <p:txBody>
          <a:bodyPr wrap="none" rtlCol="0">
            <a:spAutoFit/>
          </a:bodyPr>
          <a:lstStyle/>
          <a:p>
            <a:r>
              <a:rPr lang="en-US" sz="1200" b="1" dirty="0" smtClean="0">
                <a:solidFill>
                  <a:srgbClr val="604099"/>
                </a:solidFill>
              </a:rPr>
              <a:t>Agree</a:t>
            </a:r>
            <a:endParaRPr lang="en-US" sz="1200" b="1" dirty="0">
              <a:solidFill>
                <a:srgbClr val="604099"/>
              </a:solidFill>
            </a:endParaRPr>
          </a:p>
        </p:txBody>
      </p:sp>
      <p:cxnSp>
        <p:nvCxnSpPr>
          <p:cNvPr id="57" name="Straight Arrow Connector 56"/>
          <p:cNvCxnSpPr/>
          <p:nvPr/>
        </p:nvCxnSpPr>
        <p:spPr>
          <a:xfrm>
            <a:off x="2743200" y="1961910"/>
            <a:ext cx="4665872"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833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682555" y="1614493"/>
            <a:ext cx="2766245" cy="2126223"/>
          </a:xfrm>
          <a:solidFill>
            <a:srgbClr val="EBE8E5"/>
          </a:solidFill>
        </p:spPr>
        <p:txBody>
          <a:bodyPr/>
          <a:lstStyle/>
          <a:p>
            <a:r>
              <a:rPr lang="en-US" dirty="0"/>
              <a:t>Workers feel strongly that employee benefits shouldn’t be “one size fits all.” Across ages, </a:t>
            </a:r>
            <a:r>
              <a:rPr lang="en-US" dirty="0" smtClean="0"/>
              <a:t>and among both men and women, there </a:t>
            </a:r>
            <a:r>
              <a:rPr lang="en-US" dirty="0"/>
              <a:t>is a strong feeling that benefits should be customizable to individual employees’ needs and circumstances.</a:t>
            </a:r>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Worker attitudes</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Benefits Customization: </a:t>
            </a:r>
            <a:r>
              <a:rPr lang="en-US" dirty="0" smtClean="0">
                <a:solidFill>
                  <a:srgbClr val="FFFFFF"/>
                </a:solidFill>
              </a:rPr>
              <a:t>By Generation &amp; Gender</a:t>
            </a:r>
            <a:endParaRPr lang="en-US" dirty="0">
              <a:solidFill>
                <a:srgbClr val="FFFFFF"/>
              </a:solidFill>
            </a:endParaRPr>
          </a:p>
        </p:txBody>
      </p:sp>
      <p:grpSp>
        <p:nvGrpSpPr>
          <p:cNvPr id="10" name="Group 9"/>
          <p:cNvGrpSpPr/>
          <p:nvPr/>
        </p:nvGrpSpPr>
        <p:grpSpPr>
          <a:xfrm>
            <a:off x="6676496" y="1529762"/>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580232" y="6316330"/>
            <a:ext cx="4325936" cy="194925"/>
          </a:xfrm>
          <a:prstGeom prst="rect">
            <a:avLst/>
          </a:prstGeom>
        </p:spPr>
        <p:txBody>
          <a:bodyPr wrap="square">
            <a:spAutoFit/>
          </a:bodyPr>
          <a:lstStyle/>
          <a:p>
            <a:pPr marL="0" marR="0" lvl="0" indent="0" defTabSz="914400" eaLnBrk="1" fontAlgn="base" latinLnBrk="0" hangingPunct="1">
              <a:lnSpc>
                <a:spcPts val="800"/>
              </a:lnSpc>
              <a:spcBef>
                <a:spcPts val="0"/>
              </a:spcBef>
              <a:spcAft>
                <a:spcPts val="300"/>
              </a:spcAft>
              <a:buClr>
                <a:srgbClr val="00A9E0"/>
              </a:buClr>
              <a:buSzPct val="90000"/>
              <a:buFontTx/>
              <a:buNone/>
              <a:tabLst/>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a:t>
            </a:r>
            <a:r>
              <a:rPr kumimoji="0" lang="en-US" sz="800" b="0" u="none" strike="noStrike" kern="0" cap="none" spc="0" normalizeH="0" baseline="0" noProof="0" dirty="0" smtClean="0">
                <a:ln>
                  <a:noFill/>
                </a:ln>
                <a:solidFill>
                  <a:schemeClr val="tx1">
                    <a:lumMod val="65000"/>
                    <a:lumOff val="35000"/>
                  </a:schemeClr>
                </a:solidFill>
                <a:effectLst/>
                <a:uLnTx/>
                <a:uFillTx/>
              </a:rPr>
              <a:t>: 2021 Consumer Pulse</a:t>
            </a:r>
            <a:r>
              <a:rPr kumimoji="0" lang="en-US" sz="800" b="0" u="none" strike="noStrike" kern="0" cap="none" spc="0" normalizeH="0" noProof="0" dirty="0" smtClean="0">
                <a:ln>
                  <a:noFill/>
                </a:ln>
                <a:solidFill>
                  <a:schemeClr val="tx1">
                    <a:lumMod val="65000"/>
                    <a:lumOff val="35000"/>
                  </a:schemeClr>
                </a:solidFill>
                <a:effectLst/>
                <a:uLnTx/>
                <a:uFillTx/>
              </a:rPr>
              <a:t> </a:t>
            </a:r>
            <a:r>
              <a:rPr lang="en-US" sz="800" kern="0" dirty="0" smtClean="0">
                <a:solidFill>
                  <a:schemeClr val="tx1">
                    <a:lumMod val="65000"/>
                    <a:lumOff val="35000"/>
                  </a:schemeClr>
                </a:solidFill>
              </a:rPr>
              <a:t>Survey, LIMRA SRI®, based on 2,046 workers.</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12763" y="7146588"/>
            <a:ext cx="397866" cy="200055"/>
          </a:xfrm>
          <a:prstGeom prst="rect">
            <a:avLst/>
          </a:prstGeom>
          <a:noFill/>
        </p:spPr>
        <p:txBody>
          <a:bodyPr wrap="none" rtlCol="0">
            <a:spAutoFit/>
          </a:bodyPr>
          <a:lstStyle/>
          <a:p>
            <a:r>
              <a:rPr lang="en-US" sz="700" dirty="0" smtClean="0"/>
              <a:t>PT31</a:t>
            </a:r>
          </a:p>
        </p:txBody>
      </p:sp>
      <p:sp>
        <p:nvSpPr>
          <p:cNvPr id="25" name="Text Placeholder 24"/>
          <p:cNvSpPr>
            <a:spLocks noGrp="1"/>
          </p:cNvSpPr>
          <p:nvPr>
            <p:ph type="body" sz="quarter" idx="14"/>
          </p:nvPr>
        </p:nvSpPr>
        <p:spPr>
          <a:xfrm>
            <a:off x="533400" y="1529762"/>
            <a:ext cx="5562600" cy="373683"/>
          </a:xfrm>
        </p:spPr>
        <p:txBody>
          <a:bodyPr anchor="ctr"/>
          <a:lstStyle/>
          <a:p>
            <a:r>
              <a:rPr lang="en-US" dirty="0" smtClean="0"/>
              <a:t>Workplace Benefits Programs Should be </a:t>
            </a:r>
            <a:r>
              <a:rPr lang="en-US" dirty="0"/>
              <a:t>A</a:t>
            </a:r>
            <a:r>
              <a:rPr lang="en-US" dirty="0" smtClean="0"/>
              <a:t>ble to be Customized for</a:t>
            </a:r>
            <a:br>
              <a:rPr lang="en-US" dirty="0" smtClean="0"/>
            </a:br>
            <a:r>
              <a:rPr lang="en-US" dirty="0" smtClean="0"/>
              <a:t>the Needs of Individual Employees</a:t>
            </a:r>
            <a:endParaRPr lang="en-US" dirty="0"/>
          </a:p>
        </p:txBody>
      </p:sp>
      <p:graphicFrame>
        <p:nvGraphicFramePr>
          <p:cNvPr id="45" name="Chart 44"/>
          <p:cNvGraphicFramePr>
            <a:graphicFrameLocks/>
          </p:cNvGraphicFramePr>
          <p:nvPr>
            <p:extLst/>
          </p:nvPr>
        </p:nvGraphicFramePr>
        <p:xfrm>
          <a:off x="561322" y="2030051"/>
          <a:ext cx="5800725" cy="41512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5560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Chart 43"/>
          <p:cNvGraphicFramePr>
            <a:graphicFrameLocks/>
          </p:cNvGraphicFramePr>
          <p:nvPr>
            <p:extLst/>
          </p:nvPr>
        </p:nvGraphicFramePr>
        <p:xfrm>
          <a:off x="533400" y="1194842"/>
          <a:ext cx="8865930" cy="422418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quarter" idx="11"/>
          </p:nvPr>
        </p:nvSpPr>
        <p:spPr>
          <a:xfrm>
            <a:off x="512762" y="5598514"/>
            <a:ext cx="8886567" cy="1472198"/>
          </a:xfrm>
          <a:solidFill>
            <a:srgbClr val="EBE8E5"/>
          </a:solidFill>
        </p:spPr>
        <p:txBody>
          <a:bodyPr/>
          <a:lstStyle/>
          <a:p>
            <a:r>
              <a:rPr lang="en-US" dirty="0" smtClean="0"/>
              <a:t>Slightly more than half of </a:t>
            </a:r>
            <a:r>
              <a:rPr lang="en-US" dirty="0"/>
              <a:t>workers are satisfied (for the most part) with the benefits their employer offers, </a:t>
            </a:r>
            <a:r>
              <a:rPr lang="en-US" dirty="0" smtClean="0"/>
              <a:t>and </a:t>
            </a:r>
            <a:r>
              <a:rPr lang="en-US" dirty="0"/>
              <a:t>few are </a:t>
            </a:r>
            <a:r>
              <a:rPr lang="en-US" i="1" dirty="0"/>
              <a:t>deeply</a:t>
            </a:r>
            <a:r>
              <a:rPr lang="en-US" dirty="0"/>
              <a:t> satisfied.  Especially when considering those who are neutral (ambivalent</a:t>
            </a:r>
            <a:r>
              <a:rPr lang="en-US" dirty="0" smtClean="0"/>
              <a:t>), or only somewhat positive, </a:t>
            </a:r>
            <a:r>
              <a:rPr lang="en-US" dirty="0"/>
              <a:t>there is room for analysis, </a:t>
            </a:r>
            <a:r>
              <a:rPr lang="en-US" dirty="0" smtClean="0"/>
              <a:t>communication, </a:t>
            </a:r>
            <a:r>
              <a:rPr lang="en-US" dirty="0"/>
              <a:t>and perhaps, adjustment on the part of employers in crafting benefits offerings that strategically help enhance employee satisfaction and advance </a:t>
            </a:r>
            <a:r>
              <a:rPr lang="en-US" dirty="0" smtClean="0"/>
              <a:t>an organization’s </a:t>
            </a:r>
            <a:r>
              <a:rPr lang="en-US" dirty="0"/>
              <a:t>goals</a:t>
            </a:r>
            <a:r>
              <a:rPr lang="en-US" dirty="0" smtClean="0"/>
              <a:t>.</a:t>
            </a:r>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Worker attitudes</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Benefits Satisfaction: </a:t>
            </a:r>
            <a:r>
              <a:rPr lang="en-US" dirty="0" smtClean="0">
                <a:solidFill>
                  <a:srgbClr val="FFFFFF"/>
                </a:solidFill>
              </a:rPr>
              <a:t>By Generation &amp; Gender</a:t>
            </a:r>
            <a:endParaRPr lang="en-US" dirty="0">
              <a:solidFill>
                <a:srgbClr val="FFFFFF"/>
              </a:solidFill>
            </a:endParaRPr>
          </a:p>
        </p:txBody>
      </p:sp>
      <p:grpSp>
        <p:nvGrpSpPr>
          <p:cNvPr id="10" name="Group 9"/>
          <p:cNvGrpSpPr/>
          <p:nvPr/>
        </p:nvGrpSpPr>
        <p:grpSpPr>
          <a:xfrm>
            <a:off x="506703" y="5513783"/>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506703" y="5174010"/>
            <a:ext cx="4325936" cy="194925"/>
          </a:xfrm>
          <a:prstGeom prst="rect">
            <a:avLst/>
          </a:prstGeom>
        </p:spPr>
        <p:txBody>
          <a:bodyPr wrap="square">
            <a:spAutoFit/>
          </a:bodyPr>
          <a:lstStyle/>
          <a:p>
            <a:pPr marL="0" marR="0" lvl="0" indent="0" defTabSz="914400" eaLnBrk="1" fontAlgn="base" latinLnBrk="0" hangingPunct="1">
              <a:lnSpc>
                <a:spcPts val="800"/>
              </a:lnSpc>
              <a:spcBef>
                <a:spcPts val="0"/>
              </a:spcBef>
              <a:spcAft>
                <a:spcPts val="300"/>
              </a:spcAft>
              <a:buClr>
                <a:srgbClr val="00A9E0"/>
              </a:buClr>
              <a:buSzPct val="90000"/>
              <a:buFontTx/>
              <a:buNone/>
              <a:tabLst/>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 Pulse</a:t>
            </a:r>
            <a:r>
              <a:rPr kumimoji="0" lang="en-US" sz="800" b="0" u="none" strike="noStrike" kern="0" cap="none" spc="0" normalizeH="0" noProof="0" dirty="0" smtClean="0">
                <a:ln>
                  <a:noFill/>
                </a:ln>
                <a:solidFill>
                  <a:schemeClr val="tx1">
                    <a:lumMod val="65000"/>
                    <a:lumOff val="35000"/>
                  </a:schemeClr>
                </a:solidFill>
                <a:effectLst/>
                <a:uLnTx/>
                <a:uFillTx/>
              </a:rPr>
              <a:t> </a:t>
            </a:r>
            <a:r>
              <a:rPr lang="en-US" sz="800" kern="0" dirty="0" smtClean="0">
                <a:solidFill>
                  <a:schemeClr val="tx1">
                    <a:lumMod val="65000"/>
                    <a:lumOff val="35000"/>
                  </a:schemeClr>
                </a:solidFill>
              </a:rPr>
              <a:t>Survey, LIMRA SRI®, based on 2,046 workers.</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00663" y="7137937"/>
            <a:ext cx="397866" cy="200055"/>
          </a:xfrm>
          <a:prstGeom prst="rect">
            <a:avLst/>
          </a:prstGeom>
          <a:noFill/>
        </p:spPr>
        <p:txBody>
          <a:bodyPr wrap="none" rtlCol="0">
            <a:spAutoFit/>
          </a:bodyPr>
          <a:lstStyle/>
          <a:p>
            <a:r>
              <a:rPr lang="en-US" sz="700" dirty="0" smtClean="0"/>
              <a:t>PT32</a:t>
            </a:r>
          </a:p>
        </p:txBody>
      </p:sp>
      <p:sp>
        <p:nvSpPr>
          <p:cNvPr id="25" name="Text Placeholder 24"/>
          <p:cNvSpPr>
            <a:spLocks noGrp="1"/>
          </p:cNvSpPr>
          <p:nvPr>
            <p:ph type="body" sz="quarter" idx="14"/>
          </p:nvPr>
        </p:nvSpPr>
        <p:spPr>
          <a:xfrm>
            <a:off x="533400" y="1044570"/>
            <a:ext cx="8915400" cy="274449"/>
          </a:xfrm>
        </p:spPr>
        <p:txBody>
          <a:bodyPr/>
          <a:lstStyle/>
          <a:p>
            <a:r>
              <a:rPr lang="en-US" dirty="0" smtClean="0"/>
              <a:t>I Am Satisfied With the Benefits My Employer Currently Offers</a:t>
            </a:r>
            <a:endParaRPr lang="en-US" dirty="0"/>
          </a:p>
        </p:txBody>
      </p:sp>
      <p:sp>
        <p:nvSpPr>
          <p:cNvPr id="39" name="TextBox 38"/>
          <p:cNvSpPr txBox="1"/>
          <p:nvPr/>
        </p:nvSpPr>
        <p:spPr>
          <a:xfrm>
            <a:off x="1604136" y="1646268"/>
            <a:ext cx="1047082" cy="276999"/>
          </a:xfrm>
          <a:prstGeom prst="rect">
            <a:avLst/>
          </a:prstGeom>
          <a:noFill/>
        </p:spPr>
        <p:txBody>
          <a:bodyPr wrap="none" rtlCol="0">
            <a:spAutoFit/>
          </a:bodyPr>
          <a:lstStyle/>
          <a:p>
            <a:r>
              <a:rPr lang="en-US" sz="1200" b="1" dirty="0" smtClean="0">
                <a:solidFill>
                  <a:srgbClr val="4298BE"/>
                </a:solidFill>
              </a:rPr>
              <a:t>Dissatisfied</a:t>
            </a:r>
            <a:endParaRPr lang="en-US" sz="1200" b="1" dirty="0">
              <a:solidFill>
                <a:srgbClr val="4298BE"/>
              </a:solidFill>
            </a:endParaRPr>
          </a:p>
        </p:txBody>
      </p:sp>
      <p:sp>
        <p:nvSpPr>
          <p:cNvPr id="40" name="TextBox 39"/>
          <p:cNvSpPr txBox="1"/>
          <p:nvPr/>
        </p:nvSpPr>
        <p:spPr>
          <a:xfrm>
            <a:off x="8467670" y="1646266"/>
            <a:ext cx="825867" cy="276999"/>
          </a:xfrm>
          <a:prstGeom prst="rect">
            <a:avLst/>
          </a:prstGeom>
          <a:noFill/>
        </p:spPr>
        <p:txBody>
          <a:bodyPr wrap="none" rtlCol="0">
            <a:spAutoFit/>
          </a:bodyPr>
          <a:lstStyle/>
          <a:p>
            <a:r>
              <a:rPr lang="en-US" sz="1200" b="1" dirty="0" smtClean="0">
                <a:solidFill>
                  <a:srgbClr val="885CD3"/>
                </a:solidFill>
              </a:rPr>
              <a:t>Satisfied</a:t>
            </a:r>
            <a:endParaRPr lang="en-US" sz="1200" b="1" dirty="0">
              <a:solidFill>
                <a:srgbClr val="885CD3"/>
              </a:solidFill>
            </a:endParaRPr>
          </a:p>
        </p:txBody>
      </p:sp>
      <p:cxnSp>
        <p:nvCxnSpPr>
          <p:cNvPr id="41" name="Straight Arrow Connector 40"/>
          <p:cNvCxnSpPr/>
          <p:nvPr/>
        </p:nvCxnSpPr>
        <p:spPr>
          <a:xfrm rot="16200000">
            <a:off x="5562448" y="-1141313"/>
            <a:ext cx="1" cy="585216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146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p:cNvGraphicFramePr>
            <a:graphicFrameLocks noChangeAspect="1"/>
          </p:cNvGraphicFramePr>
          <p:nvPr>
            <p:extLst/>
          </p:nvPr>
        </p:nvGraphicFramePr>
        <p:xfrm>
          <a:off x="512763" y="2696546"/>
          <a:ext cx="1810559" cy="2057022"/>
        </p:xfrm>
        <a:graphic>
          <a:graphicData uri="http://schemas.openxmlformats.org/presentationml/2006/ole">
            <mc:AlternateContent xmlns:mc="http://schemas.openxmlformats.org/markup-compatibility/2006">
              <mc:Choice xmlns:v="urn:schemas-microsoft-com:vml" Requires="v">
                <p:oleObj spid="_x0000_s1045" r:id="rId3" imgW="2425320" imgH="2755440" progId="">
                  <p:embed/>
                </p:oleObj>
              </mc:Choice>
              <mc:Fallback>
                <p:oleObj r:id="rId3" imgW="2425320" imgH="2755440" progId="">
                  <p:embed/>
                  <p:pic>
                    <p:nvPicPr>
                      <p:cNvPr id="27" name="Object 26"/>
                      <p:cNvPicPr/>
                      <p:nvPr/>
                    </p:nvPicPr>
                    <p:blipFill>
                      <a:blip r:embed="rId4"/>
                      <a:stretch>
                        <a:fillRect/>
                      </a:stretch>
                    </p:blipFill>
                    <p:spPr>
                      <a:xfrm>
                        <a:off x="512763" y="2696546"/>
                        <a:ext cx="1810559" cy="2057022"/>
                      </a:xfrm>
                      <a:prstGeom prst="rect">
                        <a:avLst/>
                      </a:prstGeom>
                    </p:spPr>
                  </p:pic>
                </p:oleObj>
              </mc:Fallback>
            </mc:AlternateContent>
          </a:graphicData>
        </a:graphic>
      </p:graphicFrame>
      <p:graphicFrame>
        <p:nvGraphicFramePr>
          <p:cNvPr id="24" name="Object 23"/>
          <p:cNvGraphicFramePr>
            <a:graphicFrameLocks noChangeAspect="1"/>
          </p:cNvGraphicFramePr>
          <p:nvPr>
            <p:extLst/>
          </p:nvPr>
        </p:nvGraphicFramePr>
        <p:xfrm>
          <a:off x="4297532" y="2304779"/>
          <a:ext cx="1798468" cy="2043286"/>
        </p:xfrm>
        <a:graphic>
          <a:graphicData uri="http://schemas.openxmlformats.org/presentationml/2006/ole">
            <mc:AlternateContent xmlns:mc="http://schemas.openxmlformats.org/markup-compatibility/2006">
              <mc:Choice xmlns:v="urn:schemas-microsoft-com:vml" Requires="v">
                <p:oleObj spid="_x0000_s1046" r:id="rId5" imgW="2425320" imgH="2755440" progId="">
                  <p:embed/>
                </p:oleObj>
              </mc:Choice>
              <mc:Fallback>
                <p:oleObj r:id="rId5" imgW="2425320" imgH="2755440" progId="">
                  <p:embed/>
                  <p:pic>
                    <p:nvPicPr>
                      <p:cNvPr id="24" name="Object 23"/>
                      <p:cNvPicPr/>
                      <p:nvPr/>
                    </p:nvPicPr>
                    <p:blipFill>
                      <a:blip r:embed="rId6"/>
                      <a:stretch>
                        <a:fillRect/>
                      </a:stretch>
                    </p:blipFill>
                    <p:spPr>
                      <a:xfrm>
                        <a:off x="4297532" y="2304779"/>
                        <a:ext cx="1798468" cy="2043286"/>
                      </a:xfrm>
                      <a:prstGeom prst="rect">
                        <a:avLst/>
                      </a:prstGeom>
                    </p:spPr>
                  </p:pic>
                </p:oleObj>
              </mc:Fallback>
            </mc:AlternateContent>
          </a:graphicData>
        </a:graphic>
      </p:graphicFrame>
      <p:sp>
        <p:nvSpPr>
          <p:cNvPr id="2" name="Text Placeholder 1"/>
          <p:cNvSpPr>
            <a:spLocks noGrp="1"/>
          </p:cNvSpPr>
          <p:nvPr>
            <p:ph type="body" sz="quarter" idx="11"/>
          </p:nvPr>
        </p:nvSpPr>
        <p:spPr>
          <a:xfrm>
            <a:off x="512763" y="5598514"/>
            <a:ext cx="5029202" cy="1472198"/>
          </a:xfrm>
          <a:solidFill>
            <a:srgbClr val="EBE8E5"/>
          </a:solidFill>
        </p:spPr>
        <p:txBody>
          <a:bodyPr/>
          <a:lstStyle/>
          <a:p>
            <a:r>
              <a:rPr lang="en-US" dirty="0"/>
              <a:t>An emergency </a:t>
            </a:r>
            <a:r>
              <a:rPr lang="en-US" dirty="0" smtClean="0"/>
              <a:t>savings </a:t>
            </a:r>
            <a:r>
              <a:rPr lang="en-US" dirty="0"/>
              <a:t>or “rainy day” savings fund is a relatively new notion in the financial wellness/retirement savings arena, with providers and employers still exploring how to implement the concept, which has appeal for a significant number of </a:t>
            </a:r>
            <a:r>
              <a:rPr lang="en-US" dirty="0" smtClean="0"/>
              <a:t>workers.</a:t>
            </a:r>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Worker attitudes</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Rainy Day Fund Interest: </a:t>
            </a:r>
            <a:r>
              <a:rPr lang="en-US" dirty="0" smtClean="0">
                <a:solidFill>
                  <a:srgbClr val="FFFFFF"/>
                </a:solidFill>
              </a:rPr>
              <a:t>By Generation &amp; Gender</a:t>
            </a:r>
            <a:endParaRPr lang="en-US" dirty="0">
              <a:solidFill>
                <a:srgbClr val="FFFFFF"/>
              </a:solidFill>
            </a:endParaRPr>
          </a:p>
        </p:txBody>
      </p:sp>
      <p:grpSp>
        <p:nvGrpSpPr>
          <p:cNvPr id="10" name="Group 9"/>
          <p:cNvGrpSpPr/>
          <p:nvPr/>
        </p:nvGrpSpPr>
        <p:grpSpPr>
          <a:xfrm>
            <a:off x="506703" y="5513783"/>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506703" y="5106117"/>
            <a:ext cx="4325936" cy="194925"/>
          </a:xfrm>
          <a:prstGeom prst="rect">
            <a:avLst/>
          </a:prstGeom>
        </p:spPr>
        <p:txBody>
          <a:bodyPr wrap="square">
            <a:spAutoFit/>
          </a:bodyPr>
          <a:lstStyle/>
          <a:p>
            <a:pPr marL="0" marR="0" lvl="0" indent="0" defTabSz="914400" eaLnBrk="1" fontAlgn="base" latinLnBrk="0" hangingPunct="1">
              <a:lnSpc>
                <a:spcPts val="800"/>
              </a:lnSpc>
              <a:spcBef>
                <a:spcPts val="0"/>
              </a:spcBef>
              <a:spcAft>
                <a:spcPts val="300"/>
              </a:spcAft>
              <a:buClr>
                <a:srgbClr val="00A9E0"/>
              </a:buClr>
              <a:buSzPct val="90000"/>
              <a:buFontTx/>
              <a:buNone/>
              <a:tabLst/>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 Pulse</a:t>
            </a:r>
            <a:r>
              <a:rPr kumimoji="0" lang="en-US" sz="800" b="0" u="none" strike="noStrike" kern="0" cap="none" spc="0" normalizeH="0" noProof="0" dirty="0" smtClean="0">
                <a:ln>
                  <a:noFill/>
                </a:ln>
                <a:solidFill>
                  <a:schemeClr val="tx1">
                    <a:lumMod val="65000"/>
                    <a:lumOff val="35000"/>
                  </a:schemeClr>
                </a:solidFill>
                <a:effectLst/>
                <a:uLnTx/>
                <a:uFillTx/>
              </a:rPr>
              <a:t> </a:t>
            </a:r>
            <a:r>
              <a:rPr lang="en-US" sz="800" kern="0" dirty="0" smtClean="0">
                <a:solidFill>
                  <a:schemeClr val="tx1">
                    <a:lumMod val="65000"/>
                    <a:lumOff val="35000"/>
                  </a:schemeClr>
                </a:solidFill>
              </a:rPr>
              <a:t>Survey,  LIMRA SRI®, based on 2,046 workers.</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06703" y="7145997"/>
            <a:ext cx="423514" cy="200055"/>
          </a:xfrm>
          <a:prstGeom prst="rect">
            <a:avLst/>
          </a:prstGeom>
          <a:noFill/>
        </p:spPr>
        <p:txBody>
          <a:bodyPr wrap="none" rtlCol="0">
            <a:spAutoFit/>
          </a:bodyPr>
          <a:lstStyle/>
          <a:p>
            <a:r>
              <a:rPr lang="en-US" sz="700" dirty="0" smtClean="0"/>
              <a:t>PT 33</a:t>
            </a:r>
          </a:p>
        </p:txBody>
      </p:sp>
      <p:sp>
        <p:nvSpPr>
          <p:cNvPr id="25" name="Text Placeholder 24"/>
          <p:cNvSpPr>
            <a:spLocks noGrp="1"/>
          </p:cNvSpPr>
          <p:nvPr>
            <p:ph type="body" sz="quarter" idx="14"/>
          </p:nvPr>
        </p:nvSpPr>
        <p:spPr>
          <a:xfrm>
            <a:off x="533400" y="1100553"/>
            <a:ext cx="8915400" cy="274449"/>
          </a:xfrm>
        </p:spPr>
        <p:txBody>
          <a:bodyPr/>
          <a:lstStyle/>
          <a:p>
            <a:r>
              <a:rPr lang="en-US" dirty="0" smtClean="0"/>
              <a:t>Worker Interest in Emergency Savings, Very and Somewhat Interested</a:t>
            </a:r>
            <a:endParaRPr lang="en-US" dirty="0"/>
          </a:p>
        </p:txBody>
      </p:sp>
      <p:sp>
        <p:nvSpPr>
          <p:cNvPr id="3" name="Oval Callout 2"/>
          <p:cNvSpPr/>
          <p:nvPr/>
        </p:nvSpPr>
        <p:spPr>
          <a:xfrm>
            <a:off x="728088" y="1425330"/>
            <a:ext cx="3147461" cy="1144406"/>
          </a:xfrm>
          <a:prstGeom prst="wedgeEllipseCallout">
            <a:avLst>
              <a:gd name="adj1" fmla="val 49756"/>
              <a:gd name="adj2" fmla="val 57112"/>
            </a:avLst>
          </a:prstGeom>
          <a:solidFill>
            <a:srgbClr val="007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How interested would you be in having access to an emergency savings account in combination with your employer’s current retirement savings plan?</a:t>
            </a:r>
            <a:endParaRPr lang="en-US" sz="1000" dirty="0"/>
          </a:p>
        </p:txBody>
      </p:sp>
      <p:sp>
        <p:nvSpPr>
          <p:cNvPr id="4" name="Rectangle 3"/>
          <p:cNvSpPr/>
          <p:nvPr/>
        </p:nvSpPr>
        <p:spPr>
          <a:xfrm>
            <a:off x="5677028" y="5557476"/>
            <a:ext cx="3771772" cy="1746632"/>
          </a:xfrm>
          <a:prstGeom prst="rect">
            <a:avLst/>
          </a:prstGeom>
        </p:spPr>
        <p:txBody>
          <a:bodyPr wrap="square">
            <a:spAutoFit/>
          </a:bodyPr>
          <a:lstStyle/>
          <a:p>
            <a:pPr marL="171450" marR="0" lvl="0" indent="-171450" defTabSz="914400" eaLnBrk="1" fontAlgn="base" latinLnBrk="0" hangingPunct="1">
              <a:lnSpc>
                <a:spcPts val="1300"/>
              </a:lnSpc>
              <a:spcBef>
                <a:spcPts val="0"/>
              </a:spcBef>
              <a:spcAft>
                <a:spcPts val="600"/>
              </a:spcAft>
              <a:buSzPct val="140000"/>
              <a:buFont typeface="Arial" panose="020B0604020202020204" pitchFamily="34" charset="0"/>
              <a:buChar char="•"/>
              <a:tabLst/>
              <a:defRPr/>
            </a:pPr>
            <a:r>
              <a:rPr kumimoji="0" lang="en-US" sz="1000" b="0" i="0" u="none" strike="noStrike" kern="0" cap="none" spc="0" normalizeH="0" baseline="0" noProof="0" dirty="0" smtClean="0">
                <a:ln>
                  <a:noFill/>
                </a:ln>
                <a:solidFill>
                  <a:srgbClr val="000000"/>
                </a:solidFill>
                <a:effectLst/>
                <a:uLnTx/>
                <a:uFillTx/>
              </a:rPr>
              <a:t>Two thirds of workers are interested or very interested in the notion of an emergency savings account available in the workplace (via payroll deduction).</a:t>
            </a:r>
          </a:p>
          <a:p>
            <a:pPr marL="171450" marR="0" lvl="0" indent="-171450" defTabSz="914400" eaLnBrk="1" fontAlgn="base" latinLnBrk="0" hangingPunct="1">
              <a:lnSpc>
                <a:spcPts val="1300"/>
              </a:lnSpc>
              <a:spcBef>
                <a:spcPts val="0"/>
              </a:spcBef>
              <a:spcAft>
                <a:spcPts val="600"/>
              </a:spcAft>
              <a:buSzPct val="140000"/>
              <a:buFont typeface="Arial" panose="020B0604020202020204" pitchFamily="34" charset="0"/>
              <a:buChar char="•"/>
              <a:tabLst/>
              <a:defRPr/>
            </a:pPr>
            <a:r>
              <a:rPr kumimoji="0" lang="en-US" sz="1000" b="0" i="0" u="none" strike="noStrike" kern="0" cap="none" spc="0" normalizeH="0" baseline="0" noProof="0" dirty="0" smtClean="0">
                <a:ln>
                  <a:noFill/>
                </a:ln>
                <a:solidFill>
                  <a:srgbClr val="000000"/>
                </a:solidFill>
                <a:effectLst/>
                <a:uLnTx/>
                <a:uFillTx/>
              </a:rPr>
              <a:t>Younger workers, who likely have lower reserves and for whom immediate financial needs are a strong barrier to long-term saving, are significantly more likely to find the idea of employer-enabled emergency savings appealing.</a:t>
            </a:r>
          </a:p>
          <a:p>
            <a:pPr marL="171450" marR="0" lvl="0" indent="-171450" defTabSz="914400" eaLnBrk="1" fontAlgn="base" latinLnBrk="0" hangingPunct="1">
              <a:lnSpc>
                <a:spcPts val="1300"/>
              </a:lnSpc>
              <a:spcBef>
                <a:spcPts val="0"/>
              </a:spcBef>
              <a:spcAft>
                <a:spcPts val="600"/>
              </a:spcAft>
              <a:buSzPct val="140000"/>
              <a:buFont typeface="Arial" panose="020B0604020202020204" pitchFamily="34" charset="0"/>
              <a:buChar char="•"/>
              <a:tabLst/>
              <a:defRPr/>
            </a:pPr>
            <a:r>
              <a:rPr kumimoji="0" lang="en-US" sz="1000" b="0" i="0" u="none" strike="noStrike" kern="0" cap="none" spc="0" normalizeH="0" baseline="0" noProof="0" dirty="0" smtClean="0">
                <a:ln>
                  <a:noFill/>
                </a:ln>
                <a:solidFill>
                  <a:srgbClr val="000000"/>
                </a:solidFill>
                <a:effectLst/>
                <a:uLnTx/>
                <a:uFillTx/>
              </a:rPr>
              <a:t>Gen X workers are also more likely than not to be interested in employer-enabled emergency savings.</a:t>
            </a:r>
            <a:endParaRPr kumimoji="0" lang="en-US" sz="1000" b="0" i="0" u="none" strike="noStrike" kern="0" cap="none" spc="0" normalizeH="0" baseline="0" noProof="0" dirty="0">
              <a:ln>
                <a:noFill/>
              </a:ln>
              <a:solidFill>
                <a:srgbClr val="000000"/>
              </a:solidFill>
              <a:effectLst/>
              <a:uLnTx/>
              <a:uFillTx/>
            </a:endParaRPr>
          </a:p>
        </p:txBody>
      </p:sp>
      <p:graphicFrame>
        <p:nvGraphicFramePr>
          <p:cNvPr id="9" name="Object 8"/>
          <p:cNvGraphicFramePr>
            <a:graphicFrameLocks noChangeAspect="1"/>
          </p:cNvGraphicFramePr>
          <p:nvPr>
            <p:extLst/>
          </p:nvPr>
        </p:nvGraphicFramePr>
        <p:xfrm>
          <a:off x="2441903" y="3009068"/>
          <a:ext cx="1816590" cy="2068394"/>
        </p:xfrm>
        <a:graphic>
          <a:graphicData uri="http://schemas.openxmlformats.org/presentationml/2006/ole">
            <mc:AlternateContent xmlns:mc="http://schemas.openxmlformats.org/markup-compatibility/2006">
              <mc:Choice xmlns:v="urn:schemas-microsoft-com:vml" Requires="v">
                <p:oleObj spid="_x0000_s1047" r:id="rId7" imgW="2565000" imgH="2920320" progId="">
                  <p:embed/>
                </p:oleObj>
              </mc:Choice>
              <mc:Fallback>
                <p:oleObj r:id="rId7" imgW="2565000" imgH="2920320" progId="">
                  <p:embed/>
                  <p:pic>
                    <p:nvPicPr>
                      <p:cNvPr id="9" name="Object 8"/>
                      <p:cNvPicPr/>
                      <p:nvPr/>
                    </p:nvPicPr>
                    <p:blipFill>
                      <a:blip r:embed="rId8"/>
                      <a:stretch>
                        <a:fillRect/>
                      </a:stretch>
                    </p:blipFill>
                    <p:spPr>
                      <a:xfrm>
                        <a:off x="2441903" y="3009068"/>
                        <a:ext cx="1816590" cy="2068394"/>
                      </a:xfrm>
                      <a:prstGeom prst="rect">
                        <a:avLst/>
                      </a:prstGeom>
                    </p:spPr>
                  </p:pic>
                </p:oleObj>
              </mc:Fallback>
            </mc:AlternateContent>
          </a:graphicData>
        </a:graphic>
      </p:graphicFrame>
      <p:graphicFrame>
        <p:nvGraphicFramePr>
          <p:cNvPr id="18" name="Object 17"/>
          <p:cNvGraphicFramePr>
            <a:graphicFrameLocks noChangeAspect="1"/>
          </p:cNvGraphicFramePr>
          <p:nvPr>
            <p:extLst/>
          </p:nvPr>
        </p:nvGraphicFramePr>
        <p:xfrm>
          <a:off x="6096000" y="1717605"/>
          <a:ext cx="1816590" cy="2068394"/>
        </p:xfrm>
        <a:graphic>
          <a:graphicData uri="http://schemas.openxmlformats.org/presentationml/2006/ole">
            <mc:AlternateContent xmlns:mc="http://schemas.openxmlformats.org/markup-compatibility/2006">
              <mc:Choice xmlns:v="urn:schemas-microsoft-com:vml" Requires="v">
                <p:oleObj spid="_x0000_s1048" r:id="rId9" imgW="2565000" imgH="2920320" progId="">
                  <p:embed/>
                </p:oleObj>
              </mc:Choice>
              <mc:Fallback>
                <p:oleObj r:id="rId9" imgW="2565000" imgH="2920320" progId="">
                  <p:embed/>
                  <p:pic>
                    <p:nvPicPr>
                      <p:cNvPr id="18" name="Object 17"/>
                      <p:cNvPicPr/>
                      <p:nvPr/>
                    </p:nvPicPr>
                    <p:blipFill>
                      <a:blip r:embed="rId10"/>
                      <a:stretch>
                        <a:fillRect/>
                      </a:stretch>
                    </p:blipFill>
                    <p:spPr>
                      <a:xfrm>
                        <a:off x="6096000" y="1717605"/>
                        <a:ext cx="1816590" cy="2068394"/>
                      </a:xfrm>
                      <a:prstGeom prst="rect">
                        <a:avLst/>
                      </a:prstGeom>
                    </p:spPr>
                  </p:pic>
                </p:oleObj>
              </mc:Fallback>
            </mc:AlternateContent>
          </a:graphicData>
        </a:graphic>
      </p:graphicFrame>
      <p:graphicFrame>
        <p:nvGraphicFramePr>
          <p:cNvPr id="20" name="Object 19"/>
          <p:cNvGraphicFramePr>
            <a:graphicFrameLocks noChangeAspect="1"/>
          </p:cNvGraphicFramePr>
          <p:nvPr>
            <p:extLst/>
          </p:nvPr>
        </p:nvGraphicFramePr>
        <p:xfrm>
          <a:off x="7632210" y="2727797"/>
          <a:ext cx="1816590" cy="2068394"/>
        </p:xfrm>
        <a:graphic>
          <a:graphicData uri="http://schemas.openxmlformats.org/presentationml/2006/ole">
            <mc:AlternateContent xmlns:mc="http://schemas.openxmlformats.org/markup-compatibility/2006">
              <mc:Choice xmlns:v="urn:schemas-microsoft-com:vml" Requires="v">
                <p:oleObj spid="_x0000_s1049" r:id="rId11" imgW="2565000" imgH="2920320" progId="">
                  <p:embed/>
                </p:oleObj>
              </mc:Choice>
              <mc:Fallback>
                <p:oleObj r:id="rId11" imgW="2565000" imgH="2920320" progId="">
                  <p:embed/>
                  <p:pic>
                    <p:nvPicPr>
                      <p:cNvPr id="20" name="Object 19"/>
                      <p:cNvPicPr/>
                      <p:nvPr/>
                    </p:nvPicPr>
                    <p:blipFill>
                      <a:blip r:embed="rId12"/>
                      <a:stretch>
                        <a:fillRect/>
                      </a:stretch>
                    </p:blipFill>
                    <p:spPr>
                      <a:xfrm>
                        <a:off x="7632210" y="2727797"/>
                        <a:ext cx="1816590" cy="2068394"/>
                      </a:xfrm>
                      <a:prstGeom prst="rect">
                        <a:avLst/>
                      </a:prstGeom>
                    </p:spPr>
                  </p:pic>
                </p:oleObj>
              </mc:Fallback>
            </mc:AlternateContent>
          </a:graphicData>
        </a:graphic>
      </p:graphicFrame>
      <p:sp>
        <p:nvSpPr>
          <p:cNvPr id="31" name="TextBox 30"/>
          <p:cNvSpPr txBox="1"/>
          <p:nvPr/>
        </p:nvSpPr>
        <p:spPr>
          <a:xfrm>
            <a:off x="481511" y="2867208"/>
            <a:ext cx="1715589" cy="584775"/>
          </a:xfrm>
          <a:prstGeom prst="rect">
            <a:avLst/>
          </a:prstGeom>
          <a:noFill/>
        </p:spPr>
        <p:txBody>
          <a:bodyPr wrap="square" rtlCol="0">
            <a:spAutoFit/>
          </a:bodyPr>
          <a:lstStyle/>
          <a:p>
            <a:pPr algn="ctr"/>
            <a:r>
              <a:rPr lang="en-US" b="1" dirty="0" smtClean="0">
                <a:solidFill>
                  <a:schemeClr val="bg1"/>
                </a:solidFill>
              </a:rPr>
              <a:t>5%</a:t>
            </a:r>
          </a:p>
          <a:p>
            <a:pPr algn="ctr"/>
            <a:r>
              <a:rPr lang="en-US" sz="1400" dirty="0" smtClean="0">
                <a:solidFill>
                  <a:schemeClr val="bg1"/>
                </a:solidFill>
              </a:rPr>
              <a:t>already have this</a:t>
            </a:r>
            <a:endParaRPr lang="en-US" sz="1400" dirty="0">
              <a:solidFill>
                <a:schemeClr val="bg1"/>
              </a:solidFill>
            </a:endParaRPr>
          </a:p>
        </p:txBody>
      </p:sp>
      <p:sp>
        <p:nvSpPr>
          <p:cNvPr id="34" name="TextBox 33"/>
          <p:cNvSpPr txBox="1"/>
          <p:nvPr/>
        </p:nvSpPr>
        <p:spPr>
          <a:xfrm>
            <a:off x="2493965" y="3212032"/>
            <a:ext cx="1715589" cy="584775"/>
          </a:xfrm>
          <a:prstGeom prst="rect">
            <a:avLst/>
          </a:prstGeom>
          <a:noFill/>
        </p:spPr>
        <p:txBody>
          <a:bodyPr wrap="square" rtlCol="0">
            <a:spAutoFit/>
          </a:bodyPr>
          <a:lstStyle/>
          <a:p>
            <a:pPr algn="ctr"/>
            <a:r>
              <a:rPr lang="en-US" b="1" dirty="0" smtClean="0">
                <a:solidFill>
                  <a:srgbClr val="231F20"/>
                </a:solidFill>
              </a:rPr>
              <a:t>44%</a:t>
            </a:r>
          </a:p>
          <a:p>
            <a:pPr algn="ctr"/>
            <a:r>
              <a:rPr lang="en-US" sz="1400" dirty="0" smtClean="0">
                <a:solidFill>
                  <a:srgbClr val="231F20"/>
                </a:solidFill>
              </a:rPr>
              <a:t>Boomers</a:t>
            </a:r>
            <a:endParaRPr lang="en-US" sz="1400" dirty="0">
              <a:solidFill>
                <a:srgbClr val="231F20"/>
              </a:solidFill>
            </a:endParaRPr>
          </a:p>
        </p:txBody>
      </p:sp>
      <p:sp>
        <p:nvSpPr>
          <p:cNvPr id="35" name="TextBox 34"/>
          <p:cNvSpPr txBox="1"/>
          <p:nvPr/>
        </p:nvSpPr>
        <p:spPr>
          <a:xfrm>
            <a:off x="4318411" y="2458741"/>
            <a:ext cx="1715589" cy="584775"/>
          </a:xfrm>
          <a:prstGeom prst="rect">
            <a:avLst/>
          </a:prstGeom>
          <a:noFill/>
        </p:spPr>
        <p:txBody>
          <a:bodyPr wrap="square" rtlCol="0">
            <a:spAutoFit/>
          </a:bodyPr>
          <a:lstStyle/>
          <a:p>
            <a:pPr algn="ctr"/>
            <a:r>
              <a:rPr lang="en-US" b="1" dirty="0" smtClean="0">
                <a:solidFill>
                  <a:srgbClr val="231F20"/>
                </a:solidFill>
              </a:rPr>
              <a:t>65%</a:t>
            </a:r>
          </a:p>
          <a:p>
            <a:pPr algn="ctr"/>
            <a:r>
              <a:rPr lang="en-US" sz="1400" dirty="0" smtClean="0">
                <a:solidFill>
                  <a:srgbClr val="231F20"/>
                </a:solidFill>
              </a:rPr>
              <a:t>Gen X</a:t>
            </a:r>
            <a:endParaRPr lang="en-US" sz="1400" dirty="0">
              <a:solidFill>
                <a:srgbClr val="231F20"/>
              </a:solidFill>
            </a:endParaRPr>
          </a:p>
        </p:txBody>
      </p:sp>
      <p:sp>
        <p:nvSpPr>
          <p:cNvPr id="36" name="TextBox 35"/>
          <p:cNvSpPr txBox="1"/>
          <p:nvPr/>
        </p:nvSpPr>
        <p:spPr>
          <a:xfrm>
            <a:off x="6142855" y="1897039"/>
            <a:ext cx="1715589" cy="584775"/>
          </a:xfrm>
          <a:prstGeom prst="rect">
            <a:avLst/>
          </a:prstGeom>
          <a:noFill/>
        </p:spPr>
        <p:txBody>
          <a:bodyPr wrap="square" rtlCol="0">
            <a:spAutoFit/>
          </a:bodyPr>
          <a:lstStyle/>
          <a:p>
            <a:pPr algn="ctr"/>
            <a:r>
              <a:rPr lang="en-US" b="1" dirty="0" smtClean="0">
                <a:solidFill>
                  <a:srgbClr val="231F20"/>
                </a:solidFill>
              </a:rPr>
              <a:t>79%</a:t>
            </a:r>
          </a:p>
          <a:p>
            <a:pPr algn="ctr"/>
            <a:r>
              <a:rPr lang="en-US" sz="1400" dirty="0" smtClean="0">
                <a:solidFill>
                  <a:srgbClr val="231F20"/>
                </a:solidFill>
              </a:rPr>
              <a:t>Gen Z/Millennial</a:t>
            </a:r>
            <a:endParaRPr lang="en-US" sz="1400" dirty="0">
              <a:solidFill>
                <a:srgbClr val="231F20"/>
              </a:solidFill>
            </a:endParaRPr>
          </a:p>
        </p:txBody>
      </p:sp>
      <p:sp>
        <p:nvSpPr>
          <p:cNvPr id="37" name="TextBox 36"/>
          <p:cNvSpPr txBox="1"/>
          <p:nvPr/>
        </p:nvSpPr>
        <p:spPr>
          <a:xfrm>
            <a:off x="7680957" y="2910936"/>
            <a:ext cx="1715589" cy="584775"/>
          </a:xfrm>
          <a:prstGeom prst="rect">
            <a:avLst/>
          </a:prstGeom>
          <a:noFill/>
        </p:spPr>
        <p:txBody>
          <a:bodyPr wrap="square" rtlCol="0">
            <a:spAutoFit/>
          </a:bodyPr>
          <a:lstStyle/>
          <a:p>
            <a:pPr algn="ctr"/>
            <a:r>
              <a:rPr lang="en-US" b="1" dirty="0" smtClean="0">
                <a:solidFill>
                  <a:schemeClr val="bg1"/>
                </a:solidFill>
              </a:rPr>
              <a:t>67%</a:t>
            </a:r>
          </a:p>
          <a:p>
            <a:pPr algn="ctr"/>
            <a:r>
              <a:rPr lang="en-US" sz="1400" dirty="0" smtClean="0">
                <a:solidFill>
                  <a:schemeClr val="bg1"/>
                </a:solidFill>
              </a:rPr>
              <a:t>of workers</a:t>
            </a:r>
            <a:endParaRPr lang="en-US" sz="1400" dirty="0">
              <a:solidFill>
                <a:schemeClr val="bg1"/>
              </a:solidFill>
            </a:endParaRPr>
          </a:p>
        </p:txBody>
      </p:sp>
    </p:spTree>
    <p:extLst>
      <p:ext uri="{BB962C8B-B14F-4D97-AF65-F5344CB8AC3E}">
        <p14:creationId xmlns:p14="http://schemas.microsoft.com/office/powerpoint/2010/main" val="2296009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2763" y="4592446"/>
            <a:ext cx="2853372" cy="2539862"/>
          </a:xfrm>
          <a:solidFill>
            <a:srgbClr val="EBE8E5"/>
          </a:solidFill>
        </p:spPr>
        <p:txBody>
          <a:bodyPr/>
          <a:lstStyle/>
          <a:p>
            <a:r>
              <a:rPr lang="en-US" dirty="0"/>
              <a:t>There is a logical connection between age and balance in an employer’s workplace retirement savings plan (without taking into account employment tenure). </a:t>
            </a:r>
            <a:r>
              <a:rPr lang="en-US" dirty="0" smtClean="0"/>
              <a:t>Younger </a:t>
            </a:r>
            <a:r>
              <a:rPr lang="en-US" dirty="0"/>
              <a:t>employees have consistently lower balances, while Baby Boomer balances  are significantly more likely to be in the six figures.</a:t>
            </a:r>
          </a:p>
        </p:txBody>
      </p:sp>
      <p:sp>
        <p:nvSpPr>
          <p:cNvPr id="3" name="Text Placeholder 2"/>
          <p:cNvSpPr>
            <a:spLocks noGrp="1"/>
          </p:cNvSpPr>
          <p:nvPr>
            <p:ph type="body" sz="quarter" idx="12"/>
          </p:nvPr>
        </p:nvSpPr>
        <p:spPr>
          <a:xfrm>
            <a:off x="3697251" y="4592446"/>
            <a:ext cx="5635404" cy="1154162"/>
          </a:xfrm>
        </p:spPr>
        <p:txBody>
          <a:bodyPr wrap="square">
            <a:spAutoFit/>
          </a:bodyPr>
          <a:lstStyle/>
          <a:p>
            <a:pPr>
              <a:buClr>
                <a:schemeClr val="tx1"/>
              </a:buClr>
            </a:pPr>
            <a:r>
              <a:rPr lang="en-US" dirty="0"/>
              <a:t>A </a:t>
            </a:r>
            <a:r>
              <a:rPr lang="en-US" dirty="0" smtClean="0"/>
              <a:t>fifth </a:t>
            </a:r>
            <a:r>
              <a:rPr lang="en-US" dirty="0"/>
              <a:t>of </a:t>
            </a:r>
            <a:r>
              <a:rPr lang="en-US" dirty="0" smtClean="0"/>
              <a:t>Millennial </a:t>
            </a:r>
            <a:r>
              <a:rPr lang="en-US" dirty="0"/>
              <a:t>workers have very low balances in their employers’ defined contribution (DC) </a:t>
            </a:r>
            <a:r>
              <a:rPr lang="en-US" dirty="0" smtClean="0"/>
              <a:t>plans — </a:t>
            </a:r>
            <a:r>
              <a:rPr lang="en-US" dirty="0"/>
              <a:t>$5,000 or less — which may place these assets in jeopardy of “leaking” when these employees change employers. </a:t>
            </a:r>
            <a:r>
              <a:rPr lang="en-US" dirty="0" smtClean="0"/>
              <a:t>Half of Millennials </a:t>
            </a:r>
            <a:r>
              <a:rPr lang="en-US" dirty="0"/>
              <a:t>have less than </a:t>
            </a:r>
            <a:r>
              <a:rPr lang="en-US" dirty="0" smtClean="0"/>
              <a:t>$25,000 </a:t>
            </a:r>
            <a:r>
              <a:rPr lang="en-US" dirty="0"/>
              <a:t>in their DC plans.</a:t>
            </a:r>
          </a:p>
          <a:p>
            <a:pPr>
              <a:buClr>
                <a:schemeClr val="tx1"/>
              </a:buClr>
            </a:pPr>
            <a:r>
              <a:rPr lang="en-US" dirty="0" smtClean="0"/>
              <a:t>Sixty percent of </a:t>
            </a:r>
            <a:r>
              <a:rPr lang="en-US" dirty="0"/>
              <a:t>Baby </a:t>
            </a:r>
            <a:r>
              <a:rPr lang="en-US" dirty="0" smtClean="0"/>
              <a:t>Boomers </a:t>
            </a:r>
            <a:r>
              <a:rPr lang="en-US" dirty="0"/>
              <a:t>have employer plan assets of $100,000 or more — and </a:t>
            </a:r>
            <a:r>
              <a:rPr lang="en-US" dirty="0" smtClean="0"/>
              <a:t>24 </a:t>
            </a:r>
            <a:r>
              <a:rPr lang="en-US" dirty="0"/>
              <a:t>percent report half a million or more (dollars) in their employer’s plan.  </a:t>
            </a:r>
          </a:p>
          <a:p>
            <a:pPr>
              <a:buClr>
                <a:schemeClr val="tx1"/>
              </a:buClr>
            </a:pPr>
            <a:r>
              <a:rPr lang="en-US" dirty="0" smtClean="0"/>
              <a:t>Forty percent of Gen X workers </a:t>
            </a:r>
            <a:r>
              <a:rPr lang="en-US" dirty="0"/>
              <a:t>have $100,000 or more in their employers’ DC plans</a:t>
            </a:r>
            <a:r>
              <a:rPr lang="en-US" dirty="0" smtClean="0"/>
              <a:t>. </a:t>
            </a:r>
            <a:endParaRPr lang="en-US" dirty="0"/>
          </a:p>
        </p:txBody>
      </p:sp>
      <p:sp>
        <p:nvSpPr>
          <p:cNvPr id="4" name="Text Placeholder 3"/>
          <p:cNvSpPr>
            <a:spLocks noGrp="1"/>
          </p:cNvSpPr>
          <p:nvPr>
            <p:ph type="body" sz="quarter" idx="14"/>
          </p:nvPr>
        </p:nvSpPr>
        <p:spPr>
          <a:xfrm>
            <a:off x="512763" y="1094583"/>
            <a:ext cx="8936037" cy="274449"/>
          </a:xfrm>
        </p:spPr>
        <p:txBody>
          <a:bodyPr/>
          <a:lstStyle/>
          <a:p>
            <a:r>
              <a:rPr lang="en-US" dirty="0"/>
              <a:t>Average Account Balance in Employer’s  Defined Contribution Plan, by Generation</a:t>
            </a:r>
          </a:p>
          <a:p>
            <a:endParaRPr lang="en-US" dirty="0"/>
          </a:p>
          <a:p>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Saving for retirement</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Average Defined Contribution Account Balance: </a:t>
            </a:r>
            <a:r>
              <a:rPr lang="en-US" dirty="0" smtClean="0">
                <a:solidFill>
                  <a:srgbClr val="FFFFFF"/>
                </a:solidFill>
              </a:rPr>
              <a:t>By Generation</a:t>
            </a:r>
            <a:endParaRPr lang="en-US" dirty="0">
              <a:solidFill>
                <a:srgbClr val="FFFFFF"/>
              </a:solidFill>
            </a:endParaRPr>
          </a:p>
        </p:txBody>
      </p:sp>
      <p:grpSp>
        <p:nvGrpSpPr>
          <p:cNvPr id="10" name="Group 9"/>
          <p:cNvGrpSpPr/>
          <p:nvPr/>
        </p:nvGrpSpPr>
        <p:grpSpPr>
          <a:xfrm>
            <a:off x="512763" y="4509669"/>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453913" y="4127639"/>
            <a:ext cx="8977167" cy="194925"/>
          </a:xfrm>
          <a:prstGeom prst="rect">
            <a:avLst/>
          </a:prstGeom>
        </p:spPr>
        <p:txBody>
          <a:bodyPr wrap="square">
            <a:spAutoFit/>
          </a:bodyPr>
          <a:lstStyle/>
          <a:p>
            <a:pPr marL="0" marR="0" lvl="0" indent="0" defTabSz="914400" eaLnBrk="1" fontAlgn="base" latinLnBrk="0" hangingPunct="1">
              <a:lnSpc>
                <a:spcPts val="800"/>
              </a:lnSpc>
              <a:spcBef>
                <a:spcPts val="0"/>
              </a:spcBef>
              <a:spcAft>
                <a:spcPts val="300"/>
              </a:spcAft>
              <a:buClr>
                <a:srgbClr val="00A9E0"/>
              </a:buClr>
              <a:buSzPct val="90000"/>
              <a:buFontTx/>
              <a:buNone/>
              <a:tabLst/>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a:t>
            </a:r>
            <a:r>
              <a:rPr lang="en-US" sz="800" kern="0" dirty="0" smtClean="0">
                <a:solidFill>
                  <a:schemeClr val="tx1">
                    <a:lumMod val="65000"/>
                    <a:lumOff val="35000"/>
                  </a:schemeClr>
                </a:solidFill>
              </a:rPr>
              <a:t> Survey, LIMRA SRI®, based on 2,525 workers who have a balance in their employers’ defined contribution plan.</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graphicFrame>
        <p:nvGraphicFramePr>
          <p:cNvPr id="21" name="Chart 20"/>
          <p:cNvGraphicFramePr>
            <a:graphicFrameLocks/>
          </p:cNvGraphicFramePr>
          <p:nvPr>
            <p:extLst/>
          </p:nvPr>
        </p:nvGraphicFramePr>
        <p:xfrm>
          <a:off x="512762" y="1294387"/>
          <a:ext cx="8936037"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a:off x="506885" y="7132201"/>
            <a:ext cx="397866" cy="307777"/>
          </a:xfrm>
          <a:prstGeom prst="rect">
            <a:avLst/>
          </a:prstGeom>
          <a:noFill/>
        </p:spPr>
        <p:txBody>
          <a:bodyPr wrap="none" rtlCol="0">
            <a:spAutoFit/>
          </a:bodyPr>
          <a:lstStyle/>
          <a:p>
            <a:r>
              <a:rPr lang="en-US" sz="700" dirty="0" smtClean="0"/>
              <a:t>PT23</a:t>
            </a:r>
          </a:p>
          <a:p>
            <a:endParaRPr lang="en-US" sz="700" dirty="0"/>
          </a:p>
        </p:txBody>
      </p:sp>
    </p:spTree>
    <p:extLst>
      <p:ext uri="{BB962C8B-B14F-4D97-AF65-F5344CB8AC3E}">
        <p14:creationId xmlns:p14="http://schemas.microsoft.com/office/powerpoint/2010/main" val="3195781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p:cNvGraphicFramePr>
            <a:graphicFrameLocks noChangeAspect="1"/>
          </p:cNvGraphicFramePr>
          <p:nvPr>
            <p:extLst>
              <p:ext uri="{D42A27DB-BD31-4B8C-83A1-F6EECF244321}">
                <p14:modId xmlns:p14="http://schemas.microsoft.com/office/powerpoint/2010/main" val="1497751298"/>
              </p:ext>
            </p:extLst>
          </p:nvPr>
        </p:nvGraphicFramePr>
        <p:xfrm>
          <a:off x="5808617" y="1313986"/>
          <a:ext cx="1907806" cy="1553391"/>
        </p:xfrm>
        <a:graphic>
          <a:graphicData uri="http://schemas.openxmlformats.org/presentationml/2006/ole">
            <mc:AlternateContent xmlns:mc="http://schemas.openxmlformats.org/markup-compatibility/2006">
              <mc:Choice xmlns:v="urn:schemas-microsoft-com:vml" Requires="v">
                <p:oleObj spid="_x0000_s2420" r:id="rId3" imgW="3212640" imgH="2615760" progId="">
                  <p:embed/>
                </p:oleObj>
              </mc:Choice>
              <mc:Fallback>
                <p:oleObj r:id="rId3" imgW="3212640" imgH="2615760" progId="">
                  <p:embed/>
                  <p:pic>
                    <p:nvPicPr>
                      <p:cNvPr id="16" name="Object 15"/>
                      <p:cNvPicPr/>
                      <p:nvPr/>
                    </p:nvPicPr>
                    <p:blipFill>
                      <a:blip r:embed="rId4">
                        <a:lum bright="19000"/>
                      </a:blip>
                      <a:stretch>
                        <a:fillRect/>
                      </a:stretch>
                    </p:blipFill>
                    <p:spPr>
                      <a:xfrm>
                        <a:off x="5808617" y="1313986"/>
                        <a:ext cx="1907806" cy="1553391"/>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021419162"/>
              </p:ext>
            </p:extLst>
          </p:nvPr>
        </p:nvGraphicFramePr>
        <p:xfrm>
          <a:off x="3735977" y="1313987"/>
          <a:ext cx="1907806" cy="1553391"/>
        </p:xfrm>
        <a:graphic>
          <a:graphicData uri="http://schemas.openxmlformats.org/presentationml/2006/ole">
            <mc:AlternateContent xmlns:mc="http://schemas.openxmlformats.org/markup-compatibility/2006">
              <mc:Choice xmlns:v="urn:schemas-microsoft-com:vml" Requires="v">
                <p:oleObj spid="_x0000_s2421" r:id="rId5" imgW="3212640" imgH="2615760" progId="">
                  <p:embed/>
                </p:oleObj>
              </mc:Choice>
              <mc:Fallback>
                <p:oleObj r:id="rId5" imgW="3212640" imgH="2615760" progId="">
                  <p:embed/>
                  <p:pic>
                    <p:nvPicPr>
                      <p:cNvPr id="18" name="Object 17"/>
                      <p:cNvPicPr/>
                      <p:nvPr/>
                    </p:nvPicPr>
                    <p:blipFill>
                      <a:blip r:embed="rId6"/>
                      <a:stretch>
                        <a:fillRect/>
                      </a:stretch>
                    </p:blipFill>
                    <p:spPr>
                      <a:xfrm>
                        <a:off x="3735977" y="1313987"/>
                        <a:ext cx="1907806" cy="1553391"/>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2639358248"/>
              </p:ext>
            </p:extLst>
          </p:nvPr>
        </p:nvGraphicFramePr>
        <p:xfrm>
          <a:off x="1618246" y="1335982"/>
          <a:ext cx="1907806" cy="1553391"/>
        </p:xfrm>
        <a:graphic>
          <a:graphicData uri="http://schemas.openxmlformats.org/presentationml/2006/ole">
            <mc:AlternateContent xmlns:mc="http://schemas.openxmlformats.org/markup-compatibility/2006">
              <mc:Choice xmlns:v="urn:schemas-microsoft-com:vml" Requires="v">
                <p:oleObj spid="_x0000_s2422" r:id="rId7" imgW="3212640" imgH="2615760" progId="">
                  <p:embed/>
                </p:oleObj>
              </mc:Choice>
              <mc:Fallback>
                <p:oleObj r:id="rId7" imgW="3212640" imgH="2615760" progId="">
                  <p:embed/>
                  <p:pic>
                    <p:nvPicPr>
                      <p:cNvPr id="48" name="Object 47"/>
                      <p:cNvPicPr/>
                      <p:nvPr/>
                    </p:nvPicPr>
                    <p:blipFill>
                      <a:blip r:embed="rId8"/>
                      <a:stretch>
                        <a:fillRect/>
                      </a:stretch>
                    </p:blipFill>
                    <p:spPr>
                      <a:xfrm>
                        <a:off x="1618246" y="1335982"/>
                        <a:ext cx="1907806" cy="1553391"/>
                      </a:xfrm>
                      <a:prstGeom prst="rect">
                        <a:avLst/>
                      </a:prstGeom>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1480370722"/>
              </p:ext>
            </p:extLst>
          </p:nvPr>
        </p:nvGraphicFramePr>
        <p:xfrm>
          <a:off x="4955181" y="3090415"/>
          <a:ext cx="1907806" cy="1553391"/>
        </p:xfrm>
        <a:graphic>
          <a:graphicData uri="http://schemas.openxmlformats.org/presentationml/2006/ole">
            <mc:AlternateContent xmlns:mc="http://schemas.openxmlformats.org/markup-compatibility/2006">
              <mc:Choice xmlns:v="urn:schemas-microsoft-com:vml" Requires="v">
                <p:oleObj spid="_x0000_s2423" r:id="rId9" imgW="3212640" imgH="2615760" progId="">
                  <p:embed/>
                </p:oleObj>
              </mc:Choice>
              <mc:Fallback>
                <p:oleObj r:id="rId9" imgW="3212640" imgH="2615760" progId="">
                  <p:embed/>
                  <p:pic>
                    <p:nvPicPr>
                      <p:cNvPr id="47" name="Object 46"/>
                      <p:cNvPicPr/>
                      <p:nvPr/>
                    </p:nvPicPr>
                    <p:blipFill>
                      <a:blip r:embed="rId10"/>
                      <a:stretch>
                        <a:fillRect/>
                      </a:stretch>
                    </p:blipFill>
                    <p:spPr>
                      <a:xfrm>
                        <a:off x="4955181" y="3090415"/>
                        <a:ext cx="1907806" cy="1553391"/>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4131305033"/>
              </p:ext>
            </p:extLst>
          </p:nvPr>
        </p:nvGraphicFramePr>
        <p:xfrm>
          <a:off x="2778865" y="3104404"/>
          <a:ext cx="1907806" cy="1553391"/>
        </p:xfrm>
        <a:graphic>
          <a:graphicData uri="http://schemas.openxmlformats.org/presentationml/2006/ole">
            <mc:AlternateContent xmlns:mc="http://schemas.openxmlformats.org/markup-compatibility/2006">
              <mc:Choice xmlns:v="urn:schemas-microsoft-com:vml" Requires="v">
                <p:oleObj spid="_x0000_s2424" r:id="rId11" imgW="3212640" imgH="2615760" progId="">
                  <p:embed/>
                </p:oleObj>
              </mc:Choice>
              <mc:Fallback>
                <p:oleObj r:id="rId11" imgW="3212640" imgH="2615760" progId="">
                  <p:embed/>
                  <p:pic>
                    <p:nvPicPr>
                      <p:cNvPr id="46" name="Object 45"/>
                      <p:cNvPicPr/>
                      <p:nvPr/>
                    </p:nvPicPr>
                    <p:blipFill>
                      <a:blip r:embed="rId12"/>
                      <a:stretch>
                        <a:fillRect/>
                      </a:stretch>
                    </p:blipFill>
                    <p:spPr>
                      <a:xfrm>
                        <a:off x="2778865" y="3104404"/>
                        <a:ext cx="1907806" cy="1553391"/>
                      </a:xfrm>
                      <a:prstGeom prst="rect">
                        <a:avLst/>
                      </a:prstGeom>
                    </p:spPr>
                  </p:pic>
                </p:oleObj>
              </mc:Fallback>
            </mc:AlternateContent>
          </a:graphicData>
        </a:graphic>
      </p:graphicFrame>
      <p:sp>
        <p:nvSpPr>
          <p:cNvPr id="2" name="Text Placeholder 1"/>
          <p:cNvSpPr>
            <a:spLocks noGrp="1"/>
          </p:cNvSpPr>
          <p:nvPr>
            <p:ph type="body" sz="quarter" idx="11"/>
          </p:nvPr>
        </p:nvSpPr>
        <p:spPr>
          <a:xfrm>
            <a:off x="524668" y="5278695"/>
            <a:ext cx="3352800" cy="1472198"/>
          </a:xfrm>
          <a:solidFill>
            <a:srgbClr val="EBE8E5"/>
          </a:solidFill>
        </p:spPr>
        <p:txBody>
          <a:bodyPr/>
          <a:lstStyle/>
          <a:p>
            <a:r>
              <a:rPr lang="en-US" dirty="0" smtClean="0"/>
              <a:t>Workers accept that they are responsible for their own retirement savings, but they also feel strongly that employers should facilitate and enable their savings.</a:t>
            </a:r>
            <a:endParaRPr lang="en-US" dirty="0"/>
          </a:p>
        </p:txBody>
      </p:sp>
      <p:sp>
        <p:nvSpPr>
          <p:cNvPr id="3" name="Text Placeholder 2"/>
          <p:cNvSpPr>
            <a:spLocks noGrp="1"/>
          </p:cNvSpPr>
          <p:nvPr>
            <p:ph type="body" sz="quarter" idx="12"/>
          </p:nvPr>
        </p:nvSpPr>
        <p:spPr>
          <a:xfrm>
            <a:off x="4846636" y="5246306"/>
            <a:ext cx="4610100" cy="1320874"/>
          </a:xfrm>
        </p:spPr>
        <p:txBody>
          <a:bodyPr wrap="square">
            <a:spAutoFit/>
          </a:bodyPr>
          <a:lstStyle/>
          <a:p>
            <a:pPr>
              <a:buClr>
                <a:schemeClr val="tx1"/>
              </a:buClr>
            </a:pPr>
            <a:r>
              <a:rPr lang="en-US" dirty="0"/>
              <a:t>Workers feel that being able to save through the workplace is a key benefit — a “right” of workforce participation</a:t>
            </a:r>
            <a:r>
              <a:rPr lang="en-US" dirty="0" smtClean="0"/>
              <a:t>. </a:t>
            </a:r>
            <a:endParaRPr lang="en-US" dirty="0"/>
          </a:p>
          <a:p>
            <a:pPr>
              <a:buClr>
                <a:schemeClr val="tx1"/>
              </a:buClr>
            </a:pPr>
            <a:r>
              <a:rPr lang="en-US" dirty="0"/>
              <a:t>Workers understand the mandate of personal responsibility, but they do feel that employers should enable that saving — and many think employers should at least contribute to a plan on their behalf.</a:t>
            </a:r>
          </a:p>
          <a:p>
            <a:pPr>
              <a:buClr>
                <a:schemeClr val="tx1"/>
              </a:buClr>
            </a:pPr>
            <a:r>
              <a:rPr lang="en-US" dirty="0" smtClean="0"/>
              <a:t>Nearly 7 </a:t>
            </a:r>
            <a:r>
              <a:rPr lang="en-US" dirty="0"/>
              <a:t>in 10 workers support the notion of government-mandated (Federal or state) workplace retirement savings </a:t>
            </a:r>
            <a:r>
              <a:rPr lang="en-US" dirty="0" smtClean="0"/>
              <a:t>plans.</a:t>
            </a:r>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Worker attitudes</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Workplace Savings</a:t>
            </a:r>
            <a:endParaRPr lang="en-US" dirty="0">
              <a:solidFill>
                <a:srgbClr val="D2BDED"/>
              </a:solidFill>
            </a:endParaRPr>
          </a:p>
        </p:txBody>
      </p:sp>
      <p:grpSp>
        <p:nvGrpSpPr>
          <p:cNvPr id="10" name="Group 9"/>
          <p:cNvGrpSpPr/>
          <p:nvPr/>
        </p:nvGrpSpPr>
        <p:grpSpPr>
          <a:xfrm>
            <a:off x="524668" y="5195918"/>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527917" y="4785962"/>
            <a:ext cx="4325936" cy="194925"/>
          </a:xfrm>
          <a:prstGeom prst="rect">
            <a:avLst/>
          </a:prstGeom>
        </p:spPr>
        <p:txBody>
          <a:bodyPr wrap="square">
            <a:spAutoFit/>
          </a:bodyPr>
          <a:lstStyle/>
          <a:p>
            <a:pPr marL="0" marR="0" lvl="0" indent="0" defTabSz="914400" eaLnBrk="1" fontAlgn="base" latinLnBrk="0" hangingPunct="1">
              <a:lnSpc>
                <a:spcPts val="800"/>
              </a:lnSpc>
              <a:spcBef>
                <a:spcPts val="0"/>
              </a:spcBef>
              <a:spcAft>
                <a:spcPts val="300"/>
              </a:spcAft>
              <a:buClr>
                <a:srgbClr val="00A9E0"/>
              </a:buClr>
              <a:buSzPct val="90000"/>
              <a:buFontTx/>
              <a:buNone/>
              <a:tabLst/>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 Pulse</a:t>
            </a:r>
            <a:r>
              <a:rPr kumimoji="0" lang="en-US" sz="800" b="0" u="none" strike="noStrike" kern="0" cap="none" spc="0" normalizeH="0" noProof="0" dirty="0" smtClean="0">
                <a:ln>
                  <a:noFill/>
                </a:ln>
                <a:solidFill>
                  <a:schemeClr val="tx1">
                    <a:lumMod val="65000"/>
                    <a:lumOff val="35000"/>
                  </a:schemeClr>
                </a:solidFill>
                <a:effectLst/>
                <a:uLnTx/>
                <a:uFillTx/>
              </a:rPr>
              <a:t> </a:t>
            </a:r>
            <a:r>
              <a:rPr lang="en-US" sz="800" kern="0" dirty="0" smtClean="0">
                <a:solidFill>
                  <a:schemeClr val="tx1">
                    <a:lumMod val="65000"/>
                    <a:lumOff val="35000"/>
                  </a:schemeClr>
                </a:solidFill>
              </a:rPr>
              <a:t>Survey, LIMRA SRI®, based on 2,046 workers.</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497881" y="7142165"/>
            <a:ext cx="386036" cy="200055"/>
          </a:xfrm>
          <a:prstGeom prst="rect">
            <a:avLst/>
          </a:prstGeom>
          <a:noFill/>
        </p:spPr>
        <p:txBody>
          <a:bodyPr wrap="square" rtlCol="0">
            <a:spAutoFit/>
          </a:bodyPr>
          <a:lstStyle/>
          <a:p>
            <a:r>
              <a:rPr lang="en-US" sz="700" dirty="0" smtClean="0"/>
              <a:t>PT 7</a:t>
            </a:r>
          </a:p>
        </p:txBody>
      </p:sp>
      <p:sp>
        <p:nvSpPr>
          <p:cNvPr id="25" name="Text Placeholder 24"/>
          <p:cNvSpPr>
            <a:spLocks noGrp="1"/>
          </p:cNvSpPr>
          <p:nvPr>
            <p:ph type="body" sz="quarter" idx="14"/>
          </p:nvPr>
        </p:nvSpPr>
        <p:spPr>
          <a:xfrm>
            <a:off x="2278469" y="952674"/>
            <a:ext cx="5539149" cy="274449"/>
          </a:xfrm>
        </p:spPr>
        <p:txBody>
          <a:bodyPr/>
          <a:lstStyle/>
          <a:p>
            <a:r>
              <a:rPr lang="en-US" dirty="0" smtClean="0"/>
              <a:t>Worker Sentiment About Workplace Retirement Savings</a:t>
            </a:r>
            <a:r>
              <a:rPr lang="en-US" smtClean="0"/>
              <a:t>:  </a:t>
            </a:r>
            <a:br>
              <a:rPr lang="en-US" smtClean="0"/>
            </a:br>
            <a:r>
              <a:rPr lang="en-US" smtClean="0"/>
              <a:t>Agree </a:t>
            </a:r>
            <a:r>
              <a:rPr lang="en-US" dirty="0" smtClean="0"/>
              <a:t>and Strongly Agree</a:t>
            </a:r>
            <a:endParaRPr lang="en-US" dirty="0"/>
          </a:p>
        </p:txBody>
      </p:sp>
      <p:sp>
        <p:nvSpPr>
          <p:cNvPr id="31" name="TextBox 30"/>
          <p:cNvSpPr txBox="1"/>
          <p:nvPr/>
        </p:nvSpPr>
        <p:spPr>
          <a:xfrm>
            <a:off x="3885474" y="1727663"/>
            <a:ext cx="782007" cy="923330"/>
          </a:xfrm>
          <a:prstGeom prst="rect">
            <a:avLst/>
          </a:prstGeom>
          <a:noFill/>
        </p:spPr>
        <p:txBody>
          <a:bodyPr wrap="square" lIns="0" tIns="0" rIns="0" bIns="0" rtlCol="0">
            <a:spAutoFit/>
          </a:bodyPr>
          <a:lstStyle/>
          <a:p>
            <a:r>
              <a:rPr lang="en-US" sz="1000" dirty="0" smtClean="0">
                <a:solidFill>
                  <a:srgbClr val="007B4E"/>
                </a:solidFill>
              </a:rPr>
              <a:t>All </a:t>
            </a:r>
            <a:r>
              <a:rPr lang="en-US" sz="1000" b="1" dirty="0" smtClean="0">
                <a:solidFill>
                  <a:srgbClr val="007B4E"/>
                </a:solidFill>
              </a:rPr>
              <a:t>workers</a:t>
            </a:r>
            <a:r>
              <a:rPr lang="en-US" sz="1000" dirty="0" smtClean="0">
                <a:solidFill>
                  <a:srgbClr val="007B4E"/>
                </a:solidFill>
              </a:rPr>
              <a:t> should have </a:t>
            </a:r>
            <a:r>
              <a:rPr lang="en-US" sz="1000" b="1" dirty="0" smtClean="0">
                <a:solidFill>
                  <a:srgbClr val="007B4E"/>
                </a:solidFill>
              </a:rPr>
              <a:t>access</a:t>
            </a:r>
            <a:r>
              <a:rPr lang="en-US" sz="1000" dirty="0" smtClean="0">
                <a:solidFill>
                  <a:srgbClr val="007B4E"/>
                </a:solidFill>
              </a:rPr>
              <a:t> to a retirement plan at their workplace.</a:t>
            </a:r>
            <a:endParaRPr lang="en-US" sz="1000" dirty="0">
              <a:solidFill>
                <a:srgbClr val="007B4E"/>
              </a:solidFill>
            </a:endParaRPr>
          </a:p>
        </p:txBody>
      </p:sp>
      <p:sp>
        <p:nvSpPr>
          <p:cNvPr id="32" name="TextBox 31"/>
          <p:cNvSpPr txBox="1"/>
          <p:nvPr/>
        </p:nvSpPr>
        <p:spPr>
          <a:xfrm>
            <a:off x="4702317" y="1881668"/>
            <a:ext cx="947131" cy="615553"/>
          </a:xfrm>
          <a:prstGeom prst="rect">
            <a:avLst/>
          </a:prstGeom>
          <a:noFill/>
          <a:effectLst/>
        </p:spPr>
        <p:txBody>
          <a:bodyPr wrap="square" lIns="0" tIns="0" rIns="0" bIns="0" rtlCol="0">
            <a:spAutoFit/>
          </a:bodyPr>
          <a:lstStyle/>
          <a:p>
            <a:r>
              <a:rPr lang="en-US" sz="4000" b="1" dirty="0" smtClean="0">
                <a:solidFill>
                  <a:srgbClr val="007B4E"/>
                </a:solidFill>
              </a:rPr>
              <a:t>83</a:t>
            </a:r>
            <a:r>
              <a:rPr lang="en-US" sz="2800" b="1" dirty="0" smtClean="0">
                <a:solidFill>
                  <a:srgbClr val="007B4E"/>
                </a:solidFill>
              </a:rPr>
              <a:t>%</a:t>
            </a:r>
            <a:endParaRPr lang="en-US" sz="2800" b="1" dirty="0">
              <a:solidFill>
                <a:srgbClr val="007B4E"/>
              </a:solidFill>
            </a:endParaRPr>
          </a:p>
        </p:txBody>
      </p:sp>
      <p:sp>
        <p:nvSpPr>
          <p:cNvPr id="34" name="TextBox 33"/>
          <p:cNvSpPr txBox="1"/>
          <p:nvPr/>
        </p:nvSpPr>
        <p:spPr>
          <a:xfrm>
            <a:off x="1744915" y="1738724"/>
            <a:ext cx="844745" cy="769441"/>
          </a:xfrm>
          <a:prstGeom prst="rect">
            <a:avLst/>
          </a:prstGeom>
          <a:noFill/>
        </p:spPr>
        <p:txBody>
          <a:bodyPr wrap="square" lIns="0" tIns="0" rIns="0" bIns="0" rtlCol="0">
            <a:spAutoFit/>
          </a:bodyPr>
          <a:lstStyle/>
          <a:p>
            <a:r>
              <a:rPr lang="en-US" sz="1000" b="1" dirty="0" smtClean="0">
                <a:solidFill>
                  <a:srgbClr val="99928A"/>
                </a:solidFill>
              </a:rPr>
              <a:t>Workers</a:t>
            </a:r>
            <a:r>
              <a:rPr lang="en-US" sz="1000" dirty="0" smtClean="0">
                <a:solidFill>
                  <a:srgbClr val="99928A"/>
                </a:solidFill>
              </a:rPr>
              <a:t> have a responsibility to save for their own retirements.</a:t>
            </a:r>
            <a:endParaRPr lang="en-US" sz="1000" dirty="0">
              <a:solidFill>
                <a:srgbClr val="99928A"/>
              </a:solidFill>
            </a:endParaRPr>
          </a:p>
        </p:txBody>
      </p:sp>
      <p:sp>
        <p:nvSpPr>
          <p:cNvPr id="35" name="TextBox 34"/>
          <p:cNvSpPr txBox="1"/>
          <p:nvPr/>
        </p:nvSpPr>
        <p:spPr>
          <a:xfrm>
            <a:off x="2595495" y="1868530"/>
            <a:ext cx="947131" cy="615553"/>
          </a:xfrm>
          <a:prstGeom prst="rect">
            <a:avLst/>
          </a:prstGeom>
          <a:noFill/>
          <a:effectLst/>
        </p:spPr>
        <p:txBody>
          <a:bodyPr wrap="square" lIns="0" tIns="0" rIns="0" bIns="0" rtlCol="0">
            <a:spAutoFit/>
          </a:bodyPr>
          <a:lstStyle/>
          <a:p>
            <a:r>
              <a:rPr lang="en-US" sz="4000" b="1" dirty="0" smtClean="0">
                <a:solidFill>
                  <a:srgbClr val="99928A"/>
                </a:solidFill>
              </a:rPr>
              <a:t>81</a:t>
            </a:r>
            <a:r>
              <a:rPr lang="en-US" sz="2800" b="1" dirty="0" smtClean="0">
                <a:solidFill>
                  <a:srgbClr val="99928A"/>
                </a:solidFill>
              </a:rPr>
              <a:t>%</a:t>
            </a:r>
            <a:endParaRPr lang="en-US" sz="2800" b="1" dirty="0">
              <a:solidFill>
                <a:srgbClr val="99928A"/>
              </a:solidFill>
            </a:endParaRPr>
          </a:p>
        </p:txBody>
      </p:sp>
      <p:sp>
        <p:nvSpPr>
          <p:cNvPr id="37" name="TextBox 36"/>
          <p:cNvSpPr txBox="1"/>
          <p:nvPr/>
        </p:nvSpPr>
        <p:spPr>
          <a:xfrm>
            <a:off x="2982494" y="3520265"/>
            <a:ext cx="753483" cy="923330"/>
          </a:xfrm>
          <a:prstGeom prst="rect">
            <a:avLst/>
          </a:prstGeom>
          <a:noFill/>
        </p:spPr>
        <p:txBody>
          <a:bodyPr wrap="square" lIns="0" tIns="0" rIns="0" bIns="0" rtlCol="0">
            <a:spAutoFit/>
          </a:bodyPr>
          <a:lstStyle/>
          <a:p>
            <a:r>
              <a:rPr lang="en-US" sz="1000" b="1" dirty="0" smtClean="0">
                <a:solidFill>
                  <a:srgbClr val="0B9EC1"/>
                </a:solidFill>
              </a:rPr>
              <a:t>Employers</a:t>
            </a:r>
            <a:r>
              <a:rPr lang="en-US" sz="1000" dirty="0" smtClean="0">
                <a:solidFill>
                  <a:srgbClr val="0B9EC1"/>
                </a:solidFill>
              </a:rPr>
              <a:t> should </a:t>
            </a:r>
            <a:r>
              <a:rPr lang="en-US" sz="1000" b="1" dirty="0" smtClean="0">
                <a:solidFill>
                  <a:srgbClr val="0B9EC1"/>
                </a:solidFill>
              </a:rPr>
              <a:t>contribute</a:t>
            </a:r>
            <a:r>
              <a:rPr lang="en-US" sz="1000" dirty="0" smtClean="0">
                <a:solidFill>
                  <a:srgbClr val="0B9EC1"/>
                </a:solidFill>
              </a:rPr>
              <a:t> to workers’ retirement accounts.</a:t>
            </a:r>
            <a:endParaRPr lang="en-US" sz="1000" dirty="0">
              <a:solidFill>
                <a:srgbClr val="0B9EC1"/>
              </a:solidFill>
            </a:endParaRPr>
          </a:p>
        </p:txBody>
      </p:sp>
      <p:sp>
        <p:nvSpPr>
          <p:cNvPr id="38" name="TextBox 37"/>
          <p:cNvSpPr txBox="1"/>
          <p:nvPr/>
        </p:nvSpPr>
        <p:spPr>
          <a:xfrm>
            <a:off x="3773210" y="3494325"/>
            <a:ext cx="947131" cy="615553"/>
          </a:xfrm>
          <a:prstGeom prst="rect">
            <a:avLst/>
          </a:prstGeom>
          <a:noFill/>
          <a:effectLst/>
        </p:spPr>
        <p:txBody>
          <a:bodyPr wrap="square" lIns="0" tIns="0" rIns="0" bIns="0" rtlCol="0">
            <a:spAutoFit/>
          </a:bodyPr>
          <a:lstStyle/>
          <a:p>
            <a:r>
              <a:rPr lang="en-US" sz="4000" b="1" dirty="0" smtClean="0">
                <a:solidFill>
                  <a:srgbClr val="0B9EC1"/>
                </a:solidFill>
              </a:rPr>
              <a:t>68</a:t>
            </a:r>
            <a:r>
              <a:rPr lang="en-US" sz="2800" b="1" dirty="0" smtClean="0">
                <a:solidFill>
                  <a:srgbClr val="0B9EC1"/>
                </a:solidFill>
              </a:rPr>
              <a:t>%</a:t>
            </a:r>
            <a:endParaRPr lang="en-US" sz="2800" b="1" dirty="0">
              <a:solidFill>
                <a:srgbClr val="0B9EC1"/>
              </a:solidFill>
            </a:endParaRPr>
          </a:p>
        </p:txBody>
      </p:sp>
      <p:sp>
        <p:nvSpPr>
          <p:cNvPr id="40" name="TextBox 39"/>
          <p:cNvSpPr txBox="1"/>
          <p:nvPr/>
        </p:nvSpPr>
        <p:spPr>
          <a:xfrm>
            <a:off x="5984164" y="1728681"/>
            <a:ext cx="782007" cy="923330"/>
          </a:xfrm>
          <a:prstGeom prst="rect">
            <a:avLst/>
          </a:prstGeom>
          <a:noFill/>
        </p:spPr>
        <p:txBody>
          <a:bodyPr wrap="square" lIns="0" tIns="0" rIns="0" bIns="0" rtlCol="0">
            <a:spAutoFit/>
          </a:bodyPr>
          <a:lstStyle/>
          <a:p>
            <a:r>
              <a:rPr lang="en-US" sz="1000" b="1" dirty="0" smtClean="0">
                <a:solidFill>
                  <a:srgbClr val="885CD3"/>
                </a:solidFill>
              </a:rPr>
              <a:t>Employers</a:t>
            </a:r>
            <a:r>
              <a:rPr lang="en-US" sz="1000" dirty="0" smtClean="0">
                <a:solidFill>
                  <a:srgbClr val="885CD3"/>
                </a:solidFill>
              </a:rPr>
              <a:t> should be </a:t>
            </a:r>
            <a:r>
              <a:rPr lang="en-US" sz="1000" b="1" dirty="0" smtClean="0">
                <a:solidFill>
                  <a:srgbClr val="885CD3"/>
                </a:solidFill>
              </a:rPr>
              <a:t>required</a:t>
            </a:r>
            <a:r>
              <a:rPr lang="en-US" sz="1000" dirty="0" smtClean="0">
                <a:solidFill>
                  <a:srgbClr val="885CD3"/>
                </a:solidFill>
              </a:rPr>
              <a:t> to offer retirement plans.</a:t>
            </a:r>
            <a:endParaRPr lang="en-US" sz="1000" dirty="0">
              <a:solidFill>
                <a:srgbClr val="885CD3"/>
              </a:solidFill>
            </a:endParaRPr>
          </a:p>
        </p:txBody>
      </p:sp>
      <p:sp>
        <p:nvSpPr>
          <p:cNvPr id="41" name="TextBox 40"/>
          <p:cNvSpPr txBox="1"/>
          <p:nvPr/>
        </p:nvSpPr>
        <p:spPr>
          <a:xfrm>
            <a:off x="6746088" y="1891395"/>
            <a:ext cx="947131" cy="615553"/>
          </a:xfrm>
          <a:prstGeom prst="rect">
            <a:avLst/>
          </a:prstGeom>
          <a:noFill/>
          <a:effectLst/>
        </p:spPr>
        <p:txBody>
          <a:bodyPr wrap="square" lIns="0" tIns="0" rIns="0" bIns="0" rtlCol="0">
            <a:spAutoFit/>
          </a:bodyPr>
          <a:lstStyle/>
          <a:p>
            <a:r>
              <a:rPr lang="en-US" sz="4000" b="1" dirty="0" smtClean="0">
                <a:solidFill>
                  <a:srgbClr val="885CD3"/>
                </a:solidFill>
              </a:rPr>
              <a:t>74</a:t>
            </a:r>
            <a:r>
              <a:rPr lang="en-US" sz="2800" b="1" dirty="0" smtClean="0">
                <a:solidFill>
                  <a:srgbClr val="885CD3"/>
                </a:solidFill>
              </a:rPr>
              <a:t>%</a:t>
            </a:r>
            <a:endParaRPr lang="en-US" sz="2800" b="1" dirty="0">
              <a:solidFill>
                <a:srgbClr val="885CD3"/>
              </a:solidFill>
            </a:endParaRPr>
          </a:p>
        </p:txBody>
      </p:sp>
      <p:sp>
        <p:nvSpPr>
          <p:cNvPr id="43" name="TextBox 42"/>
          <p:cNvSpPr txBox="1"/>
          <p:nvPr/>
        </p:nvSpPr>
        <p:spPr>
          <a:xfrm>
            <a:off x="5091798" y="3539913"/>
            <a:ext cx="793819" cy="769441"/>
          </a:xfrm>
          <a:prstGeom prst="rect">
            <a:avLst/>
          </a:prstGeom>
          <a:noFill/>
        </p:spPr>
        <p:txBody>
          <a:bodyPr wrap="square" lIns="0" tIns="0" rIns="0" bIns="0" rtlCol="0">
            <a:spAutoFit/>
          </a:bodyPr>
          <a:lstStyle/>
          <a:p>
            <a:r>
              <a:rPr lang="en-US" sz="1000" dirty="0" smtClean="0">
                <a:solidFill>
                  <a:srgbClr val="ED8C00"/>
                </a:solidFill>
              </a:rPr>
              <a:t>Governments should require employers to offer plans.</a:t>
            </a:r>
            <a:endParaRPr lang="en-US" sz="1000" dirty="0">
              <a:solidFill>
                <a:srgbClr val="ED8C00"/>
              </a:solidFill>
            </a:endParaRPr>
          </a:p>
        </p:txBody>
      </p:sp>
      <p:sp>
        <p:nvSpPr>
          <p:cNvPr id="44" name="TextBox 43"/>
          <p:cNvSpPr txBox="1"/>
          <p:nvPr/>
        </p:nvSpPr>
        <p:spPr>
          <a:xfrm>
            <a:off x="5926059" y="3505264"/>
            <a:ext cx="947131" cy="615553"/>
          </a:xfrm>
          <a:prstGeom prst="rect">
            <a:avLst/>
          </a:prstGeom>
          <a:noFill/>
          <a:effectLst/>
        </p:spPr>
        <p:txBody>
          <a:bodyPr wrap="square" lIns="0" tIns="0" rIns="0" bIns="0" rtlCol="0">
            <a:spAutoFit/>
          </a:bodyPr>
          <a:lstStyle/>
          <a:p>
            <a:r>
              <a:rPr lang="en-US" sz="4000" b="1" dirty="0" smtClean="0">
                <a:solidFill>
                  <a:srgbClr val="ED8C00"/>
                </a:solidFill>
              </a:rPr>
              <a:t>67</a:t>
            </a:r>
            <a:r>
              <a:rPr lang="en-US" sz="2800" b="1" dirty="0" smtClean="0">
                <a:solidFill>
                  <a:srgbClr val="ED8C00"/>
                </a:solidFill>
              </a:rPr>
              <a:t>%</a:t>
            </a:r>
            <a:endParaRPr lang="en-US" sz="2800" b="1" dirty="0">
              <a:solidFill>
                <a:srgbClr val="ED8C00"/>
              </a:solidFill>
            </a:endParaRPr>
          </a:p>
        </p:txBody>
      </p:sp>
    </p:spTree>
    <p:extLst>
      <p:ext uri="{BB962C8B-B14F-4D97-AF65-F5344CB8AC3E}">
        <p14:creationId xmlns:p14="http://schemas.microsoft.com/office/powerpoint/2010/main" val="1860932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2763" y="5598514"/>
            <a:ext cx="5029202" cy="1254189"/>
          </a:xfrm>
          <a:solidFill>
            <a:srgbClr val="EBE8E5"/>
          </a:solidFill>
        </p:spPr>
        <p:txBody>
          <a:bodyPr/>
          <a:lstStyle/>
          <a:p>
            <a:r>
              <a:rPr lang="en-US" dirty="0" smtClean="0"/>
              <a:t>Workers are generally trusting of their employers when it comes to matters about retirement, but not absolutely. On a sliding scale, few give their employers a top rating of “1” when it comes to retirement savings advice.  </a:t>
            </a:r>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Worker attitudes</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Trust in Employer for Retirement Advice: </a:t>
            </a:r>
            <a:r>
              <a:rPr lang="en-US" dirty="0" smtClean="0">
                <a:solidFill>
                  <a:srgbClr val="FFFFFF"/>
                </a:solidFill>
              </a:rPr>
              <a:t>By Generation &amp; Gender</a:t>
            </a:r>
            <a:endParaRPr lang="en-US" dirty="0">
              <a:solidFill>
                <a:srgbClr val="FFFFFF"/>
              </a:solidFill>
            </a:endParaRPr>
          </a:p>
        </p:txBody>
      </p:sp>
      <p:grpSp>
        <p:nvGrpSpPr>
          <p:cNvPr id="10" name="Group 9"/>
          <p:cNvGrpSpPr/>
          <p:nvPr/>
        </p:nvGrpSpPr>
        <p:grpSpPr>
          <a:xfrm>
            <a:off x="506703" y="5513783"/>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506703" y="5154343"/>
            <a:ext cx="4325936" cy="194925"/>
          </a:xfrm>
          <a:prstGeom prst="rect">
            <a:avLst/>
          </a:prstGeom>
        </p:spPr>
        <p:txBody>
          <a:bodyPr wrap="square">
            <a:spAutoFit/>
          </a:bodyPr>
          <a:lstStyle/>
          <a:p>
            <a:pPr marL="0" marR="0" lvl="0" indent="0" defTabSz="914400" eaLnBrk="1" fontAlgn="base" latinLnBrk="0" hangingPunct="1">
              <a:lnSpc>
                <a:spcPts val="800"/>
              </a:lnSpc>
              <a:spcBef>
                <a:spcPts val="0"/>
              </a:spcBef>
              <a:spcAft>
                <a:spcPts val="300"/>
              </a:spcAft>
              <a:buClr>
                <a:srgbClr val="00A9E0"/>
              </a:buClr>
              <a:buSzPct val="90000"/>
              <a:buFontTx/>
              <a:buNone/>
              <a:tabLst/>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 Pulse</a:t>
            </a:r>
            <a:r>
              <a:rPr kumimoji="0" lang="en-US" sz="800" b="0" u="none" strike="noStrike" kern="0" cap="none" spc="0" normalizeH="0" noProof="0" dirty="0" smtClean="0">
                <a:ln>
                  <a:noFill/>
                </a:ln>
                <a:solidFill>
                  <a:schemeClr val="tx1">
                    <a:lumMod val="65000"/>
                    <a:lumOff val="35000"/>
                  </a:schemeClr>
                </a:solidFill>
                <a:effectLst/>
                <a:uLnTx/>
                <a:uFillTx/>
              </a:rPr>
              <a:t> </a:t>
            </a:r>
            <a:r>
              <a:rPr lang="en-US" sz="800" kern="0" dirty="0" smtClean="0">
                <a:solidFill>
                  <a:schemeClr val="tx1">
                    <a:lumMod val="65000"/>
                    <a:lumOff val="35000"/>
                  </a:schemeClr>
                </a:solidFill>
              </a:rPr>
              <a:t>Survey, LIMRA SRI®, based on 2,046 workers.</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12763" y="7133472"/>
            <a:ext cx="373820" cy="200055"/>
          </a:xfrm>
          <a:prstGeom prst="rect">
            <a:avLst/>
          </a:prstGeom>
          <a:noFill/>
        </p:spPr>
        <p:txBody>
          <a:bodyPr wrap="none" rtlCol="0">
            <a:spAutoFit/>
          </a:bodyPr>
          <a:lstStyle/>
          <a:p>
            <a:r>
              <a:rPr lang="en-US" sz="700" dirty="0" smtClean="0"/>
              <a:t>PT 9</a:t>
            </a:r>
          </a:p>
        </p:txBody>
      </p:sp>
      <p:sp>
        <p:nvSpPr>
          <p:cNvPr id="5" name="Rectangular Callout 4"/>
          <p:cNvSpPr/>
          <p:nvPr/>
        </p:nvSpPr>
        <p:spPr>
          <a:xfrm>
            <a:off x="530985" y="4398549"/>
            <a:ext cx="1766454" cy="506548"/>
          </a:xfrm>
          <a:prstGeom prst="wedgeRectCallout">
            <a:avLst>
              <a:gd name="adj1" fmla="val 83929"/>
              <a:gd name="adj2" fmla="val -38067"/>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rPr>
              <a:t>I do not trust my employer for retirement saving advice.</a:t>
            </a:r>
            <a:endParaRPr lang="en-US" sz="1000" dirty="0">
              <a:solidFill>
                <a:schemeClr val="bg1"/>
              </a:solidFill>
            </a:endParaRPr>
          </a:p>
        </p:txBody>
      </p:sp>
      <p:sp>
        <p:nvSpPr>
          <p:cNvPr id="17" name="Rectangular Callout 16"/>
          <p:cNvSpPr/>
          <p:nvPr/>
        </p:nvSpPr>
        <p:spPr>
          <a:xfrm>
            <a:off x="512763" y="1031282"/>
            <a:ext cx="1593235" cy="506548"/>
          </a:xfrm>
          <a:prstGeom prst="wedgeRectCallout">
            <a:avLst>
              <a:gd name="adj1" fmla="val 96964"/>
              <a:gd name="adj2" fmla="val 96622"/>
            </a:avLst>
          </a:prstGeom>
          <a:solidFill>
            <a:srgbClr val="ED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I trust my employer for retirement saving advice.</a:t>
            </a:r>
            <a:endParaRPr lang="en-US" sz="1000" dirty="0">
              <a:solidFill>
                <a:schemeClr val="tx1"/>
              </a:solidFill>
            </a:endParaRPr>
          </a:p>
        </p:txBody>
      </p:sp>
      <p:sp>
        <p:nvSpPr>
          <p:cNvPr id="25" name="Text Placeholder 24"/>
          <p:cNvSpPr>
            <a:spLocks noGrp="1"/>
          </p:cNvSpPr>
          <p:nvPr>
            <p:ph type="body" sz="quarter" idx="14"/>
          </p:nvPr>
        </p:nvSpPr>
        <p:spPr>
          <a:xfrm>
            <a:off x="533400" y="1128545"/>
            <a:ext cx="8915400" cy="274449"/>
          </a:xfrm>
        </p:spPr>
        <p:txBody>
          <a:bodyPr/>
          <a:lstStyle/>
          <a:p>
            <a:r>
              <a:rPr lang="en-US" dirty="0" smtClean="0"/>
              <a:t>Trust in Employer for Retirement Advice: By Generation &amp; Gender</a:t>
            </a:r>
            <a:endParaRPr lang="en-US" dirty="0"/>
          </a:p>
        </p:txBody>
      </p:sp>
      <p:graphicFrame>
        <p:nvGraphicFramePr>
          <p:cNvPr id="53" name="Chart 52"/>
          <p:cNvGraphicFramePr>
            <a:graphicFrameLocks/>
          </p:cNvGraphicFramePr>
          <p:nvPr>
            <p:extLst/>
          </p:nvPr>
        </p:nvGraphicFramePr>
        <p:xfrm>
          <a:off x="2550695" y="1506672"/>
          <a:ext cx="6315494" cy="34626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0046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2763" y="4706754"/>
            <a:ext cx="2853372" cy="1908215"/>
          </a:xfrm>
          <a:solidFill>
            <a:srgbClr val="EBE8E5"/>
          </a:solidFill>
        </p:spPr>
        <p:txBody>
          <a:bodyPr/>
          <a:lstStyle/>
          <a:p>
            <a:r>
              <a:rPr lang="en-US" dirty="0"/>
              <a:t>The gender gap in DC account balances is most pronounced among the smallest and largest balance ranges</a:t>
            </a:r>
            <a:r>
              <a:rPr lang="en-US" dirty="0" smtClean="0"/>
              <a:t>. Twice as many men than women have employer plan account balances of $500,000 or more.</a:t>
            </a:r>
            <a:endParaRPr lang="en-US" dirty="0"/>
          </a:p>
        </p:txBody>
      </p:sp>
      <p:sp>
        <p:nvSpPr>
          <p:cNvPr id="3" name="Text Placeholder 2"/>
          <p:cNvSpPr>
            <a:spLocks noGrp="1"/>
          </p:cNvSpPr>
          <p:nvPr>
            <p:ph type="body" sz="quarter" idx="12"/>
          </p:nvPr>
        </p:nvSpPr>
        <p:spPr>
          <a:xfrm>
            <a:off x="3697251" y="4706754"/>
            <a:ext cx="5635404" cy="910506"/>
          </a:xfrm>
        </p:spPr>
        <p:txBody>
          <a:bodyPr wrap="square">
            <a:spAutoFit/>
          </a:bodyPr>
          <a:lstStyle/>
          <a:p>
            <a:r>
              <a:rPr lang="en-US" dirty="0" smtClean="0"/>
              <a:t>Sixteen percent of </a:t>
            </a:r>
            <a:r>
              <a:rPr lang="en-US" dirty="0"/>
              <a:t>women have very low account </a:t>
            </a:r>
            <a:r>
              <a:rPr lang="en-US" dirty="0" smtClean="0"/>
              <a:t>balances (less </a:t>
            </a:r>
            <a:r>
              <a:rPr lang="en-US" dirty="0"/>
              <a:t>than $</a:t>
            </a:r>
            <a:r>
              <a:rPr lang="en-US" dirty="0" smtClean="0"/>
              <a:t>5,000), </a:t>
            </a:r>
            <a:r>
              <a:rPr lang="en-US" dirty="0"/>
              <a:t>which may put these balances at risk of “leakage” as women change jobs or employers. Just </a:t>
            </a:r>
            <a:r>
              <a:rPr lang="en-US" dirty="0" smtClean="0"/>
              <a:t>10 </a:t>
            </a:r>
            <a:r>
              <a:rPr lang="en-US" dirty="0"/>
              <a:t>percent of men have employer defined contribution (DC) balances of less than $5,000.</a:t>
            </a:r>
          </a:p>
          <a:p>
            <a:r>
              <a:rPr lang="en-US" dirty="0" smtClean="0"/>
              <a:t>At the $50,000 and higher mark men begin to report higher balances than women; 63 percent of </a:t>
            </a:r>
            <a:r>
              <a:rPr lang="en-US" dirty="0" smtClean="0">
                <a:solidFill>
                  <a:schemeClr val="tx1"/>
                </a:solidFill>
              </a:rPr>
              <a:t>men</a:t>
            </a:r>
            <a:r>
              <a:rPr lang="en-US" dirty="0" smtClean="0"/>
              <a:t> have $50,000 or more in their employers plan compared to 48 percent of women.</a:t>
            </a:r>
            <a:endParaRPr lang="en-US" dirty="0"/>
          </a:p>
        </p:txBody>
      </p:sp>
      <p:sp>
        <p:nvSpPr>
          <p:cNvPr id="4" name="Text Placeholder 3"/>
          <p:cNvSpPr>
            <a:spLocks noGrp="1"/>
          </p:cNvSpPr>
          <p:nvPr>
            <p:ph type="body" sz="quarter" idx="14"/>
          </p:nvPr>
        </p:nvSpPr>
        <p:spPr>
          <a:xfrm>
            <a:off x="2388421" y="1068445"/>
            <a:ext cx="5539149" cy="274449"/>
          </a:xfrm>
        </p:spPr>
        <p:txBody>
          <a:bodyPr/>
          <a:lstStyle/>
          <a:p>
            <a:r>
              <a:rPr lang="en-US" dirty="0"/>
              <a:t>Average Account Balance in </a:t>
            </a:r>
            <a:r>
              <a:rPr lang="en-US" dirty="0" smtClean="0"/>
              <a:t>Employer’s </a:t>
            </a:r>
            <a:r>
              <a:rPr lang="en-US" dirty="0"/>
              <a:t>Defined Contribution Plan, by </a:t>
            </a:r>
            <a:r>
              <a:rPr lang="en-US" dirty="0" smtClean="0"/>
              <a:t>Gender</a:t>
            </a:r>
            <a:endParaRPr lang="en-US" dirty="0"/>
          </a:p>
          <a:p>
            <a:endParaRPr lang="en-US" dirty="0"/>
          </a:p>
          <a:p>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Saving for retirement</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Average Defined Contribution Account Balance: </a:t>
            </a:r>
            <a:r>
              <a:rPr lang="en-US" dirty="0" smtClean="0">
                <a:solidFill>
                  <a:srgbClr val="FFFFFF"/>
                </a:solidFill>
              </a:rPr>
              <a:t>By Gender</a:t>
            </a:r>
            <a:endParaRPr lang="en-US" dirty="0">
              <a:solidFill>
                <a:srgbClr val="FFFFFF"/>
              </a:solidFill>
            </a:endParaRPr>
          </a:p>
        </p:txBody>
      </p:sp>
      <p:grpSp>
        <p:nvGrpSpPr>
          <p:cNvPr id="10" name="Group 9"/>
          <p:cNvGrpSpPr/>
          <p:nvPr/>
        </p:nvGrpSpPr>
        <p:grpSpPr>
          <a:xfrm>
            <a:off x="512763" y="4623977"/>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453913" y="4155632"/>
            <a:ext cx="8977167" cy="194925"/>
          </a:xfrm>
          <a:prstGeom prst="rect">
            <a:avLst/>
          </a:prstGeom>
        </p:spPr>
        <p:txBody>
          <a:bodyPr wrap="square">
            <a:spAutoFit/>
          </a:bodyPr>
          <a:lstStyle/>
          <a:p>
            <a:pPr marL="0" marR="0" lvl="0" indent="0" defTabSz="914400" eaLnBrk="1" fontAlgn="base" latinLnBrk="0" hangingPunct="1">
              <a:lnSpc>
                <a:spcPts val="800"/>
              </a:lnSpc>
              <a:spcBef>
                <a:spcPts val="0"/>
              </a:spcBef>
              <a:spcAft>
                <a:spcPts val="300"/>
              </a:spcAft>
              <a:buClr>
                <a:srgbClr val="00A9E0"/>
              </a:buClr>
              <a:buSzPct val="90000"/>
              <a:buFontTx/>
              <a:buNone/>
              <a:tabLst/>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a:t>
            </a:r>
            <a:r>
              <a:rPr lang="en-US" sz="800" kern="0" dirty="0" smtClean="0">
                <a:solidFill>
                  <a:schemeClr val="tx1">
                    <a:lumMod val="65000"/>
                    <a:lumOff val="35000"/>
                  </a:schemeClr>
                </a:solidFill>
              </a:rPr>
              <a:t> Survey, LIMRA SRI®, based on 2,525 workers who have a balance in their employers’ defined contribution plan.</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12763" y="7156420"/>
            <a:ext cx="397866" cy="200055"/>
          </a:xfrm>
          <a:prstGeom prst="rect">
            <a:avLst/>
          </a:prstGeom>
          <a:noFill/>
        </p:spPr>
        <p:txBody>
          <a:bodyPr wrap="none" rtlCol="0">
            <a:spAutoFit/>
          </a:bodyPr>
          <a:lstStyle/>
          <a:p>
            <a:r>
              <a:rPr lang="en-US" sz="700" dirty="0" smtClean="0"/>
              <a:t>PT24</a:t>
            </a:r>
            <a:endParaRPr lang="en-US" sz="700" dirty="0"/>
          </a:p>
        </p:txBody>
      </p:sp>
      <p:graphicFrame>
        <p:nvGraphicFramePr>
          <p:cNvPr id="24" name="Chart 23"/>
          <p:cNvGraphicFramePr>
            <a:graphicFrameLocks/>
          </p:cNvGraphicFramePr>
          <p:nvPr>
            <p:extLst/>
          </p:nvPr>
        </p:nvGraphicFramePr>
        <p:xfrm>
          <a:off x="512763" y="1287653"/>
          <a:ext cx="8936038"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4969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nvPr>
        </p:nvGraphicFramePr>
        <p:xfrm>
          <a:off x="599204" y="1375471"/>
          <a:ext cx="8315324" cy="295393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quarter" idx="11"/>
          </p:nvPr>
        </p:nvSpPr>
        <p:spPr>
          <a:xfrm>
            <a:off x="512763" y="4921358"/>
            <a:ext cx="2853372" cy="1254189"/>
          </a:xfrm>
          <a:solidFill>
            <a:srgbClr val="EBE8E5"/>
          </a:solidFill>
        </p:spPr>
        <p:txBody>
          <a:bodyPr/>
          <a:lstStyle/>
          <a:p>
            <a:r>
              <a:rPr lang="en-US" dirty="0" smtClean="0"/>
              <a:t>Across generations, employer retirement plans are the most common method of saving for retirement.</a:t>
            </a:r>
            <a:endParaRPr lang="en-US" dirty="0"/>
          </a:p>
        </p:txBody>
      </p:sp>
      <p:sp>
        <p:nvSpPr>
          <p:cNvPr id="3" name="Text Placeholder 2"/>
          <p:cNvSpPr>
            <a:spLocks noGrp="1"/>
          </p:cNvSpPr>
          <p:nvPr>
            <p:ph type="body" sz="quarter" idx="12"/>
          </p:nvPr>
        </p:nvSpPr>
        <p:spPr>
          <a:xfrm>
            <a:off x="3763926" y="4835633"/>
            <a:ext cx="5150602" cy="577081"/>
          </a:xfrm>
        </p:spPr>
        <p:txBody>
          <a:bodyPr wrap="square">
            <a:spAutoFit/>
          </a:bodyPr>
          <a:lstStyle/>
          <a:p>
            <a:pPr>
              <a:buClr>
                <a:schemeClr val="tx1"/>
              </a:buClr>
            </a:pPr>
            <a:r>
              <a:rPr lang="en-US" dirty="0" smtClean="0"/>
              <a:t>Millennials are twice as likely as Baby Boomers to report that they are not saving for retirement at all.</a:t>
            </a:r>
          </a:p>
          <a:p>
            <a:pPr>
              <a:buClr>
                <a:schemeClr val="tx1"/>
              </a:buClr>
            </a:pPr>
            <a:r>
              <a:rPr lang="en-US" dirty="0" smtClean="0"/>
              <a:t>Women are twice as likely as men to report no current retirement savings activities.</a:t>
            </a:r>
            <a:endParaRPr lang="en-US" dirty="0"/>
          </a:p>
        </p:txBody>
      </p:sp>
      <p:sp>
        <p:nvSpPr>
          <p:cNvPr id="4" name="Text Placeholder 3"/>
          <p:cNvSpPr>
            <a:spLocks noGrp="1"/>
          </p:cNvSpPr>
          <p:nvPr>
            <p:ph type="body" sz="quarter" idx="14"/>
          </p:nvPr>
        </p:nvSpPr>
        <p:spPr>
          <a:xfrm>
            <a:off x="512763" y="1198524"/>
            <a:ext cx="8886567" cy="274449"/>
          </a:xfrm>
        </p:spPr>
        <p:txBody>
          <a:bodyPr/>
          <a:lstStyle/>
          <a:p>
            <a:r>
              <a:rPr lang="en-US" dirty="0" smtClean="0"/>
              <a:t>Saving for Retirement in Employer Plan/Other Vehicle, by Generation and Gender</a:t>
            </a:r>
            <a:endParaRPr lang="en-US" dirty="0"/>
          </a:p>
          <a:p>
            <a:endParaRPr lang="en-US" dirty="0"/>
          </a:p>
          <a:p>
            <a:endParaRPr lang="en-US" dirty="0"/>
          </a:p>
        </p:txBody>
      </p:sp>
      <p:sp>
        <p:nvSpPr>
          <p:cNvPr id="7" name="Text Placeholder 6"/>
          <p:cNvSpPr>
            <a:spLocks noGrp="1"/>
          </p:cNvSpPr>
          <p:nvPr>
            <p:ph type="body" sz="quarter" idx="21"/>
          </p:nvPr>
        </p:nvSpPr>
        <p:spPr>
          <a:solidFill>
            <a:srgbClr val="7F55D3"/>
          </a:solidFill>
        </p:spPr>
        <p:txBody>
          <a:bodyPr/>
          <a:lstStyle/>
          <a:p>
            <a:r>
              <a:rPr lang="en-US" dirty="0" smtClean="0">
                <a:solidFill>
                  <a:schemeClr val="bg1"/>
                </a:solidFill>
              </a:rPr>
              <a:t>Saving for retirement</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Employer Plan/Other Saving: </a:t>
            </a:r>
            <a:r>
              <a:rPr lang="en-US" dirty="0" smtClean="0">
                <a:solidFill>
                  <a:srgbClr val="FFFFFF"/>
                </a:solidFill>
              </a:rPr>
              <a:t>By Generation</a:t>
            </a:r>
            <a:endParaRPr lang="en-US" dirty="0">
              <a:solidFill>
                <a:srgbClr val="FFFFFF"/>
              </a:solidFill>
            </a:endParaRPr>
          </a:p>
        </p:txBody>
      </p:sp>
      <p:grpSp>
        <p:nvGrpSpPr>
          <p:cNvPr id="10" name="Group 9"/>
          <p:cNvGrpSpPr/>
          <p:nvPr/>
        </p:nvGrpSpPr>
        <p:grpSpPr>
          <a:xfrm>
            <a:off x="512763" y="4838581"/>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7F5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522923" y="4252514"/>
            <a:ext cx="8977167" cy="194925"/>
          </a:xfrm>
          <a:prstGeom prst="rect">
            <a:avLst/>
          </a:prstGeom>
        </p:spPr>
        <p:txBody>
          <a:bodyPr wrap="square">
            <a:spAutoFit/>
          </a:bodyPr>
          <a:lstStyle/>
          <a:p>
            <a:pPr lvl="0" fontAlgn="base">
              <a:lnSpc>
                <a:spcPts val="800"/>
              </a:lnSpc>
              <a:spcAft>
                <a:spcPts val="300"/>
              </a:spcAft>
              <a:buClr>
                <a:srgbClr val="00A9E0"/>
              </a:buClr>
              <a:buSzPct val="90000"/>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a:t>
            </a:r>
            <a:r>
              <a:rPr kumimoji="0" lang="en-US" sz="800" b="0" i="0" u="none" strike="noStrike" kern="0" cap="none" spc="0" normalizeH="0" noProof="0" dirty="0" smtClean="0">
                <a:ln>
                  <a:noFill/>
                </a:ln>
                <a:solidFill>
                  <a:schemeClr val="tx1">
                    <a:lumMod val="65000"/>
                    <a:lumOff val="35000"/>
                  </a:schemeClr>
                </a:solidFill>
                <a:effectLst/>
                <a:uLnTx/>
                <a:uFillTx/>
              </a:rPr>
              <a:t> </a:t>
            </a:r>
            <a:r>
              <a:rPr kumimoji="0" lang="en-US" sz="800" b="0" u="none" strike="noStrike" kern="0" cap="none" spc="0" normalizeH="0" baseline="0" noProof="0" dirty="0" smtClean="0">
                <a:ln>
                  <a:noFill/>
                </a:ln>
                <a:solidFill>
                  <a:schemeClr val="tx1">
                    <a:lumMod val="65000"/>
                    <a:lumOff val="35000"/>
                  </a:schemeClr>
                </a:solidFill>
                <a:effectLst/>
                <a:uLnTx/>
                <a:uFillTx/>
              </a:rPr>
              <a:t>2021 Consumer</a:t>
            </a:r>
            <a:r>
              <a:rPr lang="en-US" sz="800" kern="0" dirty="0">
                <a:solidFill>
                  <a:schemeClr val="tx1">
                    <a:lumMod val="65000"/>
                    <a:lumOff val="35000"/>
                  </a:schemeClr>
                </a:solidFill>
              </a:rPr>
              <a:t> Pulse Survey, </a:t>
            </a:r>
            <a:r>
              <a:rPr lang="en-US" sz="800" kern="0" dirty="0" smtClean="0">
                <a:solidFill>
                  <a:schemeClr val="tx1">
                    <a:lumMod val="65000"/>
                    <a:lumOff val="35000"/>
                  </a:schemeClr>
                </a:solidFill>
              </a:rPr>
              <a:t>LIMRA SRI®, based </a:t>
            </a:r>
            <a:r>
              <a:rPr lang="en-US" sz="800" kern="0" dirty="0">
                <a:solidFill>
                  <a:schemeClr val="tx1">
                    <a:lumMod val="65000"/>
                    <a:lumOff val="35000"/>
                  </a:schemeClr>
                </a:solidFill>
              </a:rPr>
              <a:t>on 2,046 workers.</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36544" y="7140060"/>
            <a:ext cx="348172" cy="200055"/>
          </a:xfrm>
          <a:prstGeom prst="rect">
            <a:avLst/>
          </a:prstGeom>
          <a:noFill/>
        </p:spPr>
        <p:txBody>
          <a:bodyPr wrap="none" rtlCol="0">
            <a:spAutoFit/>
          </a:bodyPr>
          <a:lstStyle/>
          <a:p>
            <a:r>
              <a:rPr lang="en-US" sz="700" dirty="0" smtClean="0"/>
              <a:t>PT1</a:t>
            </a:r>
          </a:p>
        </p:txBody>
      </p:sp>
    </p:spTree>
    <p:extLst>
      <p:ext uri="{BB962C8B-B14F-4D97-AF65-F5344CB8AC3E}">
        <p14:creationId xmlns:p14="http://schemas.microsoft.com/office/powerpoint/2010/main" val="1838781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2763" y="5005334"/>
            <a:ext cx="2853372" cy="1472198"/>
          </a:xfrm>
          <a:solidFill>
            <a:srgbClr val="EBE8E5"/>
          </a:solidFill>
        </p:spPr>
        <p:txBody>
          <a:bodyPr/>
          <a:lstStyle/>
          <a:p>
            <a:r>
              <a:rPr lang="en-US" dirty="0" smtClean="0"/>
              <a:t>Few participants report that they contribute </a:t>
            </a:r>
            <a:r>
              <a:rPr lang="en-US" i="1" dirty="0" smtClean="0"/>
              <a:t>less than</a:t>
            </a:r>
            <a:r>
              <a:rPr lang="en-US" dirty="0" smtClean="0"/>
              <a:t> the employer match to their employers’ defined contribution plan.</a:t>
            </a:r>
            <a:endParaRPr lang="en-US" dirty="0"/>
          </a:p>
        </p:txBody>
      </p:sp>
      <p:sp>
        <p:nvSpPr>
          <p:cNvPr id="3" name="Text Placeholder 2"/>
          <p:cNvSpPr>
            <a:spLocks noGrp="1"/>
          </p:cNvSpPr>
          <p:nvPr>
            <p:ph type="body" sz="quarter" idx="12"/>
          </p:nvPr>
        </p:nvSpPr>
        <p:spPr>
          <a:xfrm>
            <a:off x="3772290" y="4922557"/>
            <a:ext cx="5635404" cy="743793"/>
          </a:xfrm>
        </p:spPr>
        <p:txBody>
          <a:bodyPr wrap="square">
            <a:spAutoFit/>
          </a:bodyPr>
          <a:lstStyle/>
          <a:p>
            <a:pPr>
              <a:buClr>
                <a:schemeClr val="tx1"/>
              </a:buClr>
            </a:pPr>
            <a:r>
              <a:rPr lang="en-US" dirty="0" smtClean="0"/>
              <a:t>Younger workers are most likely to be contributing only enough to receive a full employer match, but a quarter do contribute more than required to meet the match.  </a:t>
            </a:r>
          </a:p>
          <a:p>
            <a:pPr>
              <a:buClr>
                <a:schemeClr val="tx1"/>
              </a:buClr>
            </a:pPr>
            <a:r>
              <a:rPr lang="en-US" dirty="0" smtClean="0"/>
              <a:t>Women are twice as likely as men to be contributing at a level below required to take advantage of a full employer match.</a:t>
            </a:r>
            <a:endParaRPr lang="en-US" dirty="0"/>
          </a:p>
        </p:txBody>
      </p:sp>
      <p:sp>
        <p:nvSpPr>
          <p:cNvPr id="4" name="Text Placeholder 3"/>
          <p:cNvSpPr>
            <a:spLocks noGrp="1"/>
          </p:cNvSpPr>
          <p:nvPr>
            <p:ph type="body" sz="quarter" idx="14"/>
          </p:nvPr>
        </p:nvSpPr>
        <p:spPr>
          <a:xfrm>
            <a:off x="512763" y="1096436"/>
            <a:ext cx="8936037" cy="274449"/>
          </a:xfrm>
        </p:spPr>
        <p:txBody>
          <a:bodyPr/>
          <a:lstStyle/>
          <a:p>
            <a:r>
              <a:rPr lang="en-US" dirty="0" smtClean="0"/>
              <a:t>Saving Relative to Employer Match, by Generation &amp; Gender</a:t>
            </a:r>
            <a:endParaRPr lang="en-US" dirty="0"/>
          </a:p>
          <a:p>
            <a:endParaRPr lang="en-US" dirty="0"/>
          </a:p>
          <a:p>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Saving for retirement</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Employer Plan Match: </a:t>
            </a:r>
            <a:r>
              <a:rPr lang="en-US" dirty="0" smtClean="0">
                <a:solidFill>
                  <a:srgbClr val="FFFFFF"/>
                </a:solidFill>
              </a:rPr>
              <a:t>By Generation &amp; Gender</a:t>
            </a:r>
            <a:endParaRPr lang="en-US" dirty="0">
              <a:solidFill>
                <a:srgbClr val="FFFFFF"/>
              </a:solidFill>
            </a:endParaRPr>
          </a:p>
        </p:txBody>
      </p:sp>
      <p:grpSp>
        <p:nvGrpSpPr>
          <p:cNvPr id="10" name="Group 9"/>
          <p:cNvGrpSpPr/>
          <p:nvPr/>
        </p:nvGrpSpPr>
        <p:grpSpPr>
          <a:xfrm>
            <a:off x="512763" y="4922557"/>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512763" y="4249740"/>
            <a:ext cx="8977167" cy="194925"/>
          </a:xfrm>
          <a:prstGeom prst="rect">
            <a:avLst/>
          </a:prstGeom>
        </p:spPr>
        <p:txBody>
          <a:bodyPr wrap="square">
            <a:spAutoFit/>
          </a:bodyPr>
          <a:lstStyle/>
          <a:p>
            <a:pPr lvl="0" fontAlgn="base">
              <a:lnSpc>
                <a:spcPts val="800"/>
              </a:lnSpc>
              <a:spcAft>
                <a:spcPts val="300"/>
              </a:spcAft>
              <a:buClr>
                <a:srgbClr val="00A9E0"/>
              </a:buClr>
              <a:buSzPct val="90000"/>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a:t>
            </a:r>
            <a:r>
              <a:rPr lang="en-US" sz="800" kern="0" dirty="0" smtClean="0">
                <a:solidFill>
                  <a:schemeClr val="tx1">
                    <a:lumMod val="65000"/>
                    <a:lumOff val="35000"/>
                  </a:schemeClr>
                </a:solidFill>
              </a:rPr>
              <a:t> Survey, LIMRA SRI®, based on 1,787 workers that have an employer match in their DC plan.</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35026" y="7145769"/>
            <a:ext cx="447558" cy="200055"/>
          </a:xfrm>
          <a:prstGeom prst="rect">
            <a:avLst/>
          </a:prstGeom>
          <a:noFill/>
        </p:spPr>
        <p:txBody>
          <a:bodyPr wrap="none" rtlCol="0">
            <a:spAutoFit/>
          </a:bodyPr>
          <a:lstStyle/>
          <a:p>
            <a:r>
              <a:rPr lang="en-US" sz="700" dirty="0" smtClean="0"/>
              <a:t>PT201</a:t>
            </a:r>
          </a:p>
        </p:txBody>
      </p:sp>
      <p:graphicFrame>
        <p:nvGraphicFramePr>
          <p:cNvPr id="27" name="Chart 26"/>
          <p:cNvGraphicFramePr>
            <a:graphicFrameLocks/>
          </p:cNvGraphicFramePr>
          <p:nvPr>
            <p:extLst/>
          </p:nvPr>
        </p:nvGraphicFramePr>
        <p:xfrm>
          <a:off x="681038" y="1454861"/>
          <a:ext cx="8767762"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8725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2763" y="4930689"/>
            <a:ext cx="2853372" cy="1472198"/>
          </a:xfrm>
          <a:solidFill>
            <a:srgbClr val="EBE8E5"/>
          </a:solidFill>
        </p:spPr>
        <p:txBody>
          <a:bodyPr/>
          <a:lstStyle/>
          <a:p>
            <a:r>
              <a:rPr lang="en-US" dirty="0"/>
              <a:t>Most workers save 5 percent or more of their salaries in their employers’ defined contribution plans; older workers </a:t>
            </a:r>
            <a:r>
              <a:rPr lang="en-US" dirty="0" smtClean="0"/>
              <a:t>— </a:t>
            </a:r>
            <a:r>
              <a:rPr lang="en-US" dirty="0"/>
              <a:t>and men — report higher savings rates.</a:t>
            </a:r>
          </a:p>
        </p:txBody>
      </p:sp>
      <p:sp>
        <p:nvSpPr>
          <p:cNvPr id="3" name="Text Placeholder 2"/>
          <p:cNvSpPr>
            <a:spLocks noGrp="1"/>
          </p:cNvSpPr>
          <p:nvPr>
            <p:ph type="body" sz="quarter" idx="12"/>
          </p:nvPr>
        </p:nvSpPr>
        <p:spPr>
          <a:xfrm>
            <a:off x="3697251" y="4930689"/>
            <a:ext cx="5635404" cy="1564531"/>
          </a:xfrm>
        </p:spPr>
        <p:txBody>
          <a:bodyPr wrap="square">
            <a:spAutoFit/>
          </a:bodyPr>
          <a:lstStyle/>
          <a:p>
            <a:pPr>
              <a:buClr>
                <a:schemeClr val="tx1"/>
              </a:buClr>
            </a:pPr>
            <a:r>
              <a:rPr lang="en-US" dirty="0" smtClean="0">
                <a:solidFill>
                  <a:schemeClr val="tx1"/>
                </a:solidFill>
              </a:rPr>
              <a:t>More than one third of Baby Boomer </a:t>
            </a:r>
            <a:r>
              <a:rPr lang="en-US" dirty="0">
                <a:solidFill>
                  <a:schemeClr val="tx1"/>
                </a:solidFill>
              </a:rPr>
              <a:t>workers save 10 percent or more of their salaries in their employers’ DC </a:t>
            </a:r>
            <a:r>
              <a:rPr lang="en-US" dirty="0" smtClean="0">
                <a:solidFill>
                  <a:schemeClr val="tx1"/>
                </a:solidFill>
              </a:rPr>
              <a:t>plans; just a quarter of Millennial </a:t>
            </a:r>
            <a:r>
              <a:rPr lang="en-US" dirty="0">
                <a:solidFill>
                  <a:schemeClr val="tx1"/>
                </a:solidFill>
              </a:rPr>
              <a:t>workers report similar savings levels.</a:t>
            </a:r>
          </a:p>
          <a:p>
            <a:pPr>
              <a:buClr>
                <a:schemeClr val="tx1"/>
              </a:buClr>
            </a:pPr>
            <a:r>
              <a:rPr lang="en-US" dirty="0">
                <a:solidFill>
                  <a:schemeClr val="tx1"/>
                </a:solidFill>
              </a:rPr>
              <a:t>Few workers report that they save less than 3 </a:t>
            </a:r>
            <a:r>
              <a:rPr lang="en-US" dirty="0" smtClean="0">
                <a:solidFill>
                  <a:schemeClr val="tx1"/>
                </a:solidFill>
              </a:rPr>
              <a:t>percent </a:t>
            </a:r>
            <a:r>
              <a:rPr lang="en-US" dirty="0">
                <a:solidFill>
                  <a:schemeClr val="tx1"/>
                </a:solidFill>
              </a:rPr>
              <a:t>across all generations.</a:t>
            </a:r>
          </a:p>
          <a:p>
            <a:pPr>
              <a:buClr>
                <a:schemeClr val="tx1"/>
              </a:buClr>
            </a:pPr>
            <a:r>
              <a:rPr lang="en-US" dirty="0" smtClean="0">
                <a:solidFill>
                  <a:schemeClr val="tx1"/>
                </a:solidFill>
              </a:rPr>
              <a:t>Five </a:t>
            </a:r>
            <a:r>
              <a:rPr lang="en-US" dirty="0">
                <a:solidFill>
                  <a:schemeClr val="tx1"/>
                </a:solidFill>
              </a:rPr>
              <a:t>percent to 9 percent is the most common savings </a:t>
            </a:r>
            <a:r>
              <a:rPr lang="en-US" dirty="0" smtClean="0">
                <a:solidFill>
                  <a:schemeClr val="tx1"/>
                </a:solidFill>
              </a:rPr>
              <a:t>level </a:t>
            </a:r>
            <a:r>
              <a:rPr lang="en-US" dirty="0">
                <a:solidFill>
                  <a:schemeClr val="tx1"/>
                </a:solidFill>
              </a:rPr>
              <a:t>for Millennial and Gen X workers.</a:t>
            </a:r>
          </a:p>
          <a:p>
            <a:pPr>
              <a:buClr>
                <a:schemeClr val="tx1"/>
              </a:buClr>
            </a:pPr>
            <a:r>
              <a:rPr lang="en-US" dirty="0" smtClean="0">
                <a:solidFill>
                  <a:schemeClr val="tx1"/>
                </a:solidFill>
              </a:rPr>
              <a:t>Although a similar portion of female and male workers are currently contributing to their employer’s DC plan (82 and 85 percent, respectively), slightly more than half of the women who participate (54 percent) contribute more than 4 percent of their salaries, and 1 in 5 contribute less than 3 percent. </a:t>
            </a:r>
            <a:endParaRPr lang="en-US" dirty="0">
              <a:solidFill>
                <a:schemeClr val="tx1"/>
              </a:solidFill>
            </a:endParaRPr>
          </a:p>
        </p:txBody>
      </p:sp>
      <p:sp>
        <p:nvSpPr>
          <p:cNvPr id="4" name="Text Placeholder 3"/>
          <p:cNvSpPr>
            <a:spLocks noGrp="1"/>
          </p:cNvSpPr>
          <p:nvPr>
            <p:ph type="body" sz="quarter" idx="14"/>
          </p:nvPr>
        </p:nvSpPr>
        <p:spPr>
          <a:xfrm>
            <a:off x="2369170" y="998273"/>
            <a:ext cx="5539149" cy="274449"/>
          </a:xfrm>
        </p:spPr>
        <p:txBody>
          <a:bodyPr/>
          <a:lstStyle/>
          <a:p>
            <a:r>
              <a:rPr lang="en-US" dirty="0" smtClean="0"/>
              <a:t>Percent of Pay Contributed to Employers’ Defined Contribution Plan, </a:t>
            </a:r>
            <a:br>
              <a:rPr lang="en-US" dirty="0" smtClean="0"/>
            </a:br>
            <a:r>
              <a:rPr lang="en-US" dirty="0" smtClean="0"/>
              <a:t>by Generation &amp; Gender</a:t>
            </a:r>
            <a:endParaRPr lang="en-US" dirty="0"/>
          </a:p>
          <a:p>
            <a:endParaRPr lang="en-US" dirty="0"/>
          </a:p>
          <a:p>
            <a:endParaRPr lang="en-US" dirty="0"/>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Saving for retirement</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Employee Contribution Percentage: </a:t>
            </a:r>
            <a:r>
              <a:rPr lang="en-US" dirty="0" smtClean="0">
                <a:solidFill>
                  <a:srgbClr val="FFFFFF"/>
                </a:solidFill>
              </a:rPr>
              <a:t>By Generation &amp; Gender</a:t>
            </a:r>
            <a:endParaRPr lang="en-US" dirty="0">
              <a:solidFill>
                <a:srgbClr val="FFFFFF"/>
              </a:solidFill>
            </a:endParaRPr>
          </a:p>
        </p:txBody>
      </p:sp>
      <p:grpSp>
        <p:nvGrpSpPr>
          <p:cNvPr id="10" name="Group 9"/>
          <p:cNvGrpSpPr/>
          <p:nvPr/>
        </p:nvGrpSpPr>
        <p:grpSpPr>
          <a:xfrm>
            <a:off x="512763" y="4847912"/>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512763" y="4258861"/>
            <a:ext cx="8977167" cy="194925"/>
          </a:xfrm>
          <a:prstGeom prst="rect">
            <a:avLst/>
          </a:prstGeom>
        </p:spPr>
        <p:txBody>
          <a:bodyPr wrap="square">
            <a:spAutoFit/>
          </a:bodyPr>
          <a:lstStyle/>
          <a:p>
            <a:pPr marL="0" marR="0" lvl="0" indent="0" defTabSz="914400" eaLnBrk="1" fontAlgn="base" latinLnBrk="0" hangingPunct="1">
              <a:lnSpc>
                <a:spcPts val="800"/>
              </a:lnSpc>
              <a:spcBef>
                <a:spcPts val="0"/>
              </a:spcBef>
              <a:spcAft>
                <a:spcPts val="300"/>
              </a:spcAft>
              <a:buClr>
                <a:srgbClr val="00A9E0"/>
              </a:buClr>
              <a:buSzPct val="90000"/>
              <a:buFontTx/>
              <a:buNone/>
              <a:tabLst/>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a:t>
            </a:r>
            <a:r>
              <a:rPr lang="en-US" sz="800" kern="0" dirty="0" smtClean="0">
                <a:solidFill>
                  <a:schemeClr val="tx1">
                    <a:lumMod val="65000"/>
                    <a:lumOff val="35000"/>
                  </a:schemeClr>
                </a:solidFill>
              </a:rPr>
              <a:t> Survey, LIMRA SRI®, based on 2,525 workers who have a balance in their employers’ defined contribution plan.</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12763" y="7137708"/>
            <a:ext cx="397866" cy="200055"/>
          </a:xfrm>
          <a:prstGeom prst="rect">
            <a:avLst/>
          </a:prstGeom>
          <a:noFill/>
        </p:spPr>
        <p:txBody>
          <a:bodyPr wrap="none" rtlCol="0">
            <a:spAutoFit/>
          </a:bodyPr>
          <a:lstStyle/>
          <a:p>
            <a:r>
              <a:rPr lang="en-US" sz="700" dirty="0" smtClean="0"/>
              <a:t>PT21</a:t>
            </a:r>
          </a:p>
        </p:txBody>
      </p:sp>
      <p:graphicFrame>
        <p:nvGraphicFramePr>
          <p:cNvPr id="25" name="Chart 24"/>
          <p:cNvGraphicFramePr>
            <a:graphicFrameLocks/>
          </p:cNvGraphicFramePr>
          <p:nvPr>
            <p:extLst/>
          </p:nvPr>
        </p:nvGraphicFramePr>
        <p:xfrm>
          <a:off x="379153" y="1386662"/>
          <a:ext cx="9269671"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6228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2763" y="5101441"/>
            <a:ext cx="2941320" cy="1985159"/>
          </a:xfrm>
          <a:solidFill>
            <a:srgbClr val="EBE8E5"/>
          </a:solidFill>
        </p:spPr>
        <p:txBody>
          <a:bodyPr/>
          <a:lstStyle/>
          <a:p>
            <a:r>
              <a:rPr lang="en-US" dirty="0" smtClean="0">
                <a:solidFill>
                  <a:srgbClr val="00437C"/>
                </a:solidFill>
              </a:rPr>
              <a:t>Not surprisingly, participation in a current employer’s plan rises with age; half of Baby Boomers have participated for </a:t>
            </a:r>
            <a:br>
              <a:rPr lang="en-US" dirty="0" smtClean="0">
                <a:solidFill>
                  <a:srgbClr val="00437C"/>
                </a:solidFill>
              </a:rPr>
            </a:br>
            <a:r>
              <a:rPr lang="en-US" dirty="0" smtClean="0">
                <a:solidFill>
                  <a:srgbClr val="00437C"/>
                </a:solidFill>
              </a:rPr>
              <a:t>15 years or more.  </a:t>
            </a:r>
          </a:p>
          <a:p>
            <a:r>
              <a:rPr lang="en-US" dirty="0" smtClean="0">
                <a:solidFill>
                  <a:srgbClr val="00437C"/>
                </a:solidFill>
              </a:rPr>
              <a:t>Women, generally, have participated for fewer years than have men.  </a:t>
            </a:r>
            <a:endParaRPr lang="en-US" dirty="0">
              <a:solidFill>
                <a:srgbClr val="00437C"/>
              </a:solidFill>
            </a:endParaRPr>
          </a:p>
        </p:txBody>
      </p:sp>
      <p:sp>
        <p:nvSpPr>
          <p:cNvPr id="7" name="Text Placeholder 6"/>
          <p:cNvSpPr>
            <a:spLocks noGrp="1"/>
          </p:cNvSpPr>
          <p:nvPr>
            <p:ph type="body" sz="quarter" idx="21"/>
          </p:nvPr>
        </p:nvSpPr>
        <p:spPr>
          <a:solidFill>
            <a:srgbClr val="885CD3"/>
          </a:solidFill>
        </p:spPr>
        <p:txBody>
          <a:bodyPr/>
          <a:lstStyle/>
          <a:p>
            <a:r>
              <a:rPr lang="en-US" dirty="0" smtClean="0">
                <a:solidFill>
                  <a:schemeClr val="bg1"/>
                </a:solidFill>
              </a:rPr>
              <a:t>Saving for retirement</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Current Employer Plan Participation Tenure: </a:t>
            </a:r>
            <a:r>
              <a:rPr lang="en-US" dirty="0" smtClean="0">
                <a:solidFill>
                  <a:srgbClr val="FFFFFF"/>
                </a:solidFill>
              </a:rPr>
              <a:t>By Generation &amp; Gender</a:t>
            </a:r>
            <a:endParaRPr lang="en-US" dirty="0">
              <a:solidFill>
                <a:srgbClr val="FFFFFF"/>
              </a:solidFill>
            </a:endParaRPr>
          </a:p>
        </p:txBody>
      </p:sp>
      <p:grpSp>
        <p:nvGrpSpPr>
          <p:cNvPr id="10" name="Group 9"/>
          <p:cNvGrpSpPr/>
          <p:nvPr/>
        </p:nvGrpSpPr>
        <p:grpSpPr>
          <a:xfrm>
            <a:off x="512762" y="5042640"/>
            <a:ext cx="1234441" cy="307009"/>
            <a:chOff x="544512" y="1188896"/>
            <a:chExt cx="1234441" cy="307009"/>
          </a:xfrm>
        </p:grpSpPr>
        <p:sp>
          <p:nvSpPr>
            <p:cNvPr id="11" name="Rectangle 10"/>
            <p:cNvSpPr/>
            <p:nvPr userDrawn="1"/>
          </p:nvSpPr>
          <p:spPr>
            <a:xfrm>
              <a:off x="544512" y="1188896"/>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44512" y="1276449"/>
              <a:ext cx="1234441" cy="219456"/>
            </a:xfrm>
            <a:prstGeom prst="rect">
              <a:avLst/>
            </a:prstGeom>
            <a:solidFill>
              <a:srgbClr val="00437B"/>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grpSp>
      <p:sp>
        <p:nvSpPr>
          <p:cNvPr id="15" name="Rectangle 14"/>
          <p:cNvSpPr/>
          <p:nvPr/>
        </p:nvSpPr>
        <p:spPr>
          <a:xfrm>
            <a:off x="1910430" y="4151766"/>
            <a:ext cx="5653824" cy="335989"/>
          </a:xfrm>
          <a:prstGeom prst="rect">
            <a:avLst/>
          </a:prstGeom>
        </p:spPr>
        <p:txBody>
          <a:bodyPr wrap="square">
            <a:spAutoFit/>
          </a:bodyPr>
          <a:lstStyle/>
          <a:p>
            <a:pPr lvl="0" fontAlgn="base">
              <a:lnSpc>
                <a:spcPts val="800"/>
              </a:lnSpc>
              <a:spcAft>
                <a:spcPts val="300"/>
              </a:spcAft>
              <a:buClr>
                <a:srgbClr val="00A9E0"/>
              </a:buClr>
              <a:buSzPct val="90000"/>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 </a:t>
            </a:r>
            <a:r>
              <a:rPr lang="en-US" sz="800" kern="0" dirty="0" smtClean="0">
                <a:solidFill>
                  <a:schemeClr val="tx1">
                    <a:lumMod val="65000"/>
                    <a:lumOff val="35000"/>
                  </a:schemeClr>
                </a:solidFill>
              </a:rPr>
              <a:t>Survey, LIMRA SRI®, based on 2,363 workers currently participating in an employer’s plan.</a:t>
            </a:r>
            <a:endParaRPr lang="en-US" sz="800" i="1" kern="0" dirty="0" smtClean="0">
              <a:solidFill>
                <a:schemeClr val="tx1">
                  <a:lumMod val="65000"/>
                  <a:lumOff val="35000"/>
                </a:schemeClr>
              </a:solidFill>
            </a:endParaRPr>
          </a:p>
          <a:p>
            <a:pPr marL="0" marR="0" lvl="0" indent="0" defTabSz="914400" eaLnBrk="1" fontAlgn="base" latinLnBrk="0" hangingPunct="1">
              <a:lnSpc>
                <a:spcPts val="800"/>
              </a:lnSpc>
              <a:spcBef>
                <a:spcPts val="0"/>
              </a:spcBef>
              <a:spcAft>
                <a:spcPts val="300"/>
              </a:spcAft>
              <a:buClr>
                <a:srgbClr val="00A9E0"/>
              </a:buClr>
              <a:buSzPct val="90000"/>
              <a:buFontTx/>
              <a:buNone/>
              <a:tabLst/>
              <a:defRPr/>
            </a:pPr>
            <a:endParaRPr kumimoji="0" lang="en-US" sz="800" b="0" i="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12763" y="7157729"/>
            <a:ext cx="447558" cy="307777"/>
          </a:xfrm>
          <a:prstGeom prst="rect">
            <a:avLst/>
          </a:prstGeom>
          <a:noFill/>
        </p:spPr>
        <p:txBody>
          <a:bodyPr wrap="none" rtlCol="0">
            <a:spAutoFit/>
          </a:bodyPr>
          <a:lstStyle/>
          <a:p>
            <a:r>
              <a:rPr lang="en-US" sz="700" dirty="0" smtClean="0"/>
              <a:t>PT205</a:t>
            </a:r>
          </a:p>
          <a:p>
            <a:endParaRPr lang="en-US" sz="700" dirty="0" smtClean="0"/>
          </a:p>
        </p:txBody>
      </p:sp>
      <p:sp>
        <p:nvSpPr>
          <p:cNvPr id="25" name="Text Placeholder 24"/>
          <p:cNvSpPr>
            <a:spLocks noGrp="1"/>
          </p:cNvSpPr>
          <p:nvPr>
            <p:ph type="body" sz="quarter" idx="14"/>
          </p:nvPr>
        </p:nvSpPr>
        <p:spPr>
          <a:xfrm>
            <a:off x="2056698" y="1163246"/>
            <a:ext cx="5564004" cy="274449"/>
          </a:xfrm>
        </p:spPr>
        <p:txBody>
          <a:bodyPr/>
          <a:lstStyle/>
          <a:p>
            <a:r>
              <a:rPr lang="en-US" dirty="0" smtClean="0"/>
              <a:t>For How Long Have You Participated in Your Current Employer’s Retirement Plan?</a:t>
            </a:r>
            <a:endParaRPr lang="en-US" dirty="0"/>
          </a:p>
        </p:txBody>
      </p:sp>
      <p:graphicFrame>
        <p:nvGraphicFramePr>
          <p:cNvPr id="27" name="Chart 26"/>
          <p:cNvGraphicFramePr>
            <a:graphicFrameLocks/>
          </p:cNvGraphicFramePr>
          <p:nvPr>
            <p:extLst/>
          </p:nvPr>
        </p:nvGraphicFramePr>
        <p:xfrm>
          <a:off x="2000250" y="1371600"/>
          <a:ext cx="56769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5814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596289" y="1483864"/>
            <a:ext cx="3852511" cy="2126223"/>
          </a:xfrm>
          <a:solidFill>
            <a:srgbClr val="EBE8E5"/>
          </a:solidFill>
        </p:spPr>
        <p:txBody>
          <a:bodyPr/>
          <a:lstStyle/>
          <a:p>
            <a:r>
              <a:rPr lang="en-US" dirty="0" smtClean="0"/>
              <a:t>Few workers tap their employer’s retirement saving plans while in service; those who do were equally likely to take a loan as a hardship withdrawal. Coronavirus/CARES withdrawals were less frequently used, but were also only available for a limited period of time, and were possibly not as widely available as part of the employer’s plan design.  </a:t>
            </a:r>
            <a:endParaRPr lang="en-US" dirty="0"/>
          </a:p>
        </p:txBody>
      </p:sp>
      <p:sp>
        <p:nvSpPr>
          <p:cNvPr id="7" name="Text Placeholder 6"/>
          <p:cNvSpPr>
            <a:spLocks noGrp="1"/>
          </p:cNvSpPr>
          <p:nvPr>
            <p:ph type="body" sz="quarter" idx="21"/>
          </p:nvPr>
        </p:nvSpPr>
        <p:spPr>
          <a:solidFill>
            <a:srgbClr val="7F55D3"/>
          </a:solidFill>
        </p:spPr>
        <p:txBody>
          <a:bodyPr/>
          <a:lstStyle/>
          <a:p>
            <a:r>
              <a:rPr lang="en-US" dirty="0" smtClean="0">
                <a:solidFill>
                  <a:schemeClr val="bg1"/>
                </a:solidFill>
              </a:rPr>
              <a:t>Saving for retirement</a:t>
            </a:r>
            <a:endParaRPr lang="en-US" dirty="0">
              <a:solidFill>
                <a:schemeClr val="bg1"/>
              </a:solidFill>
            </a:endParaRPr>
          </a:p>
        </p:txBody>
      </p:sp>
      <p:sp>
        <p:nvSpPr>
          <p:cNvPr id="8" name="Text Placeholder 7"/>
          <p:cNvSpPr>
            <a:spLocks noGrp="1"/>
          </p:cNvSpPr>
          <p:nvPr>
            <p:ph type="body" sz="quarter" idx="22"/>
          </p:nvPr>
        </p:nvSpPr>
        <p:spPr>
          <a:solidFill>
            <a:srgbClr val="002060"/>
          </a:solidFill>
        </p:spPr>
        <p:txBody>
          <a:bodyPr/>
          <a:lstStyle/>
          <a:p>
            <a:r>
              <a:rPr lang="en-US" dirty="0" smtClean="0">
                <a:solidFill>
                  <a:srgbClr val="D2BDED"/>
                </a:solidFill>
              </a:rPr>
              <a:t>Loans &amp; Withdrawals: </a:t>
            </a:r>
            <a:r>
              <a:rPr lang="en-US" dirty="0" smtClean="0">
                <a:solidFill>
                  <a:srgbClr val="FFFFFF"/>
                </a:solidFill>
              </a:rPr>
              <a:t>By Generation &amp; Gender</a:t>
            </a:r>
            <a:endParaRPr lang="en-US" dirty="0">
              <a:solidFill>
                <a:srgbClr val="FFFFFF"/>
              </a:solidFill>
            </a:endParaRPr>
          </a:p>
        </p:txBody>
      </p:sp>
      <p:sp>
        <p:nvSpPr>
          <p:cNvPr id="11" name="Rectangle 10"/>
          <p:cNvSpPr/>
          <p:nvPr userDrawn="1"/>
        </p:nvSpPr>
        <p:spPr>
          <a:xfrm>
            <a:off x="5590230" y="1399133"/>
            <a:ext cx="1234441" cy="87387"/>
          </a:xfrm>
          <a:prstGeom prst="rect">
            <a:avLst/>
          </a:prstGeom>
          <a:solidFill>
            <a:srgbClr val="885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5590230" y="1486686"/>
            <a:ext cx="1234441" cy="219456"/>
          </a:xfrm>
          <a:prstGeom prst="rect">
            <a:avLst/>
          </a:prstGeom>
          <a:solidFill>
            <a:srgbClr val="002060"/>
          </a:solidFill>
        </p:spPr>
        <p:txBody>
          <a:bodyPr wrap="square" lIns="0" tIns="0" rIns="0" bIns="0" rtlCol="0" anchor="ctr" anchorCtr="1">
            <a:spAutoFit/>
          </a:bodyPr>
          <a:lstStyle/>
          <a:p>
            <a:r>
              <a:rPr lang="en-US" sz="1200" dirty="0" smtClean="0">
                <a:solidFill>
                  <a:schemeClr val="bg1"/>
                </a:solidFill>
              </a:rPr>
              <a:t>OF NOTE</a:t>
            </a:r>
            <a:endParaRPr lang="en-US" sz="1200" dirty="0">
              <a:solidFill>
                <a:schemeClr val="bg1"/>
              </a:solidFill>
            </a:endParaRPr>
          </a:p>
        </p:txBody>
      </p:sp>
      <p:sp>
        <p:nvSpPr>
          <p:cNvPr id="15" name="Rectangle 14"/>
          <p:cNvSpPr/>
          <p:nvPr/>
        </p:nvSpPr>
        <p:spPr>
          <a:xfrm>
            <a:off x="474260" y="6061920"/>
            <a:ext cx="4325937" cy="297517"/>
          </a:xfrm>
          <a:prstGeom prst="rect">
            <a:avLst/>
          </a:prstGeom>
        </p:spPr>
        <p:txBody>
          <a:bodyPr wrap="square">
            <a:spAutoFit/>
          </a:bodyPr>
          <a:lstStyle/>
          <a:p>
            <a:pPr lvl="0" fontAlgn="base">
              <a:lnSpc>
                <a:spcPts val="800"/>
              </a:lnSpc>
              <a:spcAft>
                <a:spcPts val="300"/>
              </a:spcAft>
              <a:buClr>
                <a:srgbClr val="00A9E0"/>
              </a:buClr>
              <a:buSzPct val="90000"/>
              <a:defRPr/>
            </a:pPr>
            <a:r>
              <a:rPr kumimoji="0" lang="en-US" sz="800" b="0" i="0" u="none" strike="noStrike" kern="0" cap="none" spc="0" normalizeH="0" baseline="0" noProof="0" dirty="0" smtClean="0">
                <a:ln>
                  <a:noFill/>
                </a:ln>
                <a:solidFill>
                  <a:schemeClr val="tx1">
                    <a:lumMod val="65000"/>
                    <a:lumOff val="35000"/>
                  </a:schemeClr>
                </a:solidFill>
                <a:effectLst/>
                <a:uLnTx/>
                <a:uFillTx/>
              </a:rPr>
              <a:t>Source: </a:t>
            </a:r>
            <a:r>
              <a:rPr kumimoji="0" lang="en-US" sz="800" b="0" u="none" strike="noStrike" kern="0" cap="none" spc="0" normalizeH="0" baseline="0" noProof="0" dirty="0" smtClean="0">
                <a:ln>
                  <a:noFill/>
                </a:ln>
                <a:solidFill>
                  <a:schemeClr val="tx1">
                    <a:lumMod val="65000"/>
                    <a:lumOff val="35000"/>
                  </a:schemeClr>
                </a:solidFill>
                <a:effectLst/>
                <a:uLnTx/>
                <a:uFillTx/>
              </a:rPr>
              <a:t>2021 Consumer Pulse</a:t>
            </a:r>
            <a:r>
              <a:rPr kumimoji="0" lang="en-US" sz="800" b="0" u="none" strike="noStrike" kern="0" cap="none" spc="0" normalizeH="0" noProof="0" dirty="0" smtClean="0">
                <a:ln>
                  <a:noFill/>
                </a:ln>
                <a:solidFill>
                  <a:schemeClr val="tx1">
                    <a:lumMod val="65000"/>
                    <a:lumOff val="35000"/>
                  </a:schemeClr>
                </a:solidFill>
                <a:effectLst/>
                <a:uLnTx/>
                <a:uFillTx/>
              </a:rPr>
              <a:t> </a:t>
            </a:r>
            <a:r>
              <a:rPr lang="en-US" sz="800" kern="0" dirty="0" smtClean="0">
                <a:solidFill>
                  <a:schemeClr val="tx1">
                    <a:lumMod val="65000"/>
                    <a:lumOff val="35000"/>
                  </a:schemeClr>
                </a:solidFill>
              </a:rPr>
              <a:t>Survey, LIMRA SRI®, based on 1,095 workers who have an employer-sponsored retirement savings plan available.</a:t>
            </a:r>
            <a:endParaRPr kumimoji="0" lang="en-US" sz="800" b="0" u="none" strike="noStrike" kern="0" cap="none" spc="0" normalizeH="0" baseline="0" noProof="0" dirty="0">
              <a:ln>
                <a:noFill/>
              </a:ln>
              <a:solidFill>
                <a:schemeClr val="tx1">
                  <a:lumMod val="65000"/>
                  <a:lumOff val="35000"/>
                </a:schemeClr>
              </a:solidFill>
              <a:effectLst/>
              <a:uLnTx/>
              <a:uFillTx/>
            </a:endParaRPr>
          </a:p>
        </p:txBody>
      </p:sp>
      <p:sp>
        <p:nvSpPr>
          <p:cNvPr id="22" name="TextBox 21"/>
          <p:cNvSpPr txBox="1"/>
          <p:nvPr/>
        </p:nvSpPr>
        <p:spPr>
          <a:xfrm>
            <a:off x="521208" y="7141846"/>
            <a:ext cx="447558" cy="307777"/>
          </a:xfrm>
          <a:prstGeom prst="rect">
            <a:avLst/>
          </a:prstGeom>
          <a:noFill/>
        </p:spPr>
        <p:txBody>
          <a:bodyPr wrap="none" rtlCol="0">
            <a:spAutoFit/>
          </a:bodyPr>
          <a:lstStyle/>
          <a:p>
            <a:r>
              <a:rPr lang="en-US" sz="700" dirty="0" smtClean="0"/>
              <a:t>PT202</a:t>
            </a:r>
          </a:p>
          <a:p>
            <a:endParaRPr lang="en-US" sz="700" dirty="0" smtClean="0"/>
          </a:p>
        </p:txBody>
      </p:sp>
      <p:sp>
        <p:nvSpPr>
          <p:cNvPr id="25" name="Text Placeholder 24"/>
          <p:cNvSpPr>
            <a:spLocks noGrp="1"/>
          </p:cNvSpPr>
          <p:nvPr>
            <p:ph type="body" sz="quarter" idx="14"/>
          </p:nvPr>
        </p:nvSpPr>
        <p:spPr>
          <a:xfrm>
            <a:off x="533400" y="1346639"/>
            <a:ext cx="4305300" cy="274449"/>
          </a:xfrm>
        </p:spPr>
        <p:txBody>
          <a:bodyPr/>
          <a:lstStyle/>
          <a:p>
            <a:r>
              <a:rPr lang="en-US" dirty="0" smtClean="0"/>
              <a:t>In the Past 18 Months, Have You Taken Any of the Following From Your Employer’s Plan?</a:t>
            </a:r>
            <a:endParaRPr lang="en-US" dirty="0"/>
          </a:p>
        </p:txBody>
      </p:sp>
      <p:graphicFrame>
        <p:nvGraphicFramePr>
          <p:cNvPr id="16" name="Chart 15"/>
          <p:cNvGraphicFramePr>
            <a:graphicFrameLocks/>
          </p:cNvGraphicFramePr>
          <p:nvPr>
            <p:extLst/>
          </p:nvPr>
        </p:nvGraphicFramePr>
        <p:xfrm>
          <a:off x="712611" y="1810805"/>
          <a:ext cx="4433236" cy="43148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590230" y="3880187"/>
            <a:ext cx="3721768" cy="861774"/>
          </a:xfrm>
          <a:prstGeom prst="rect">
            <a:avLst/>
          </a:prstGeom>
          <a:noFill/>
        </p:spPr>
        <p:txBody>
          <a:bodyPr wrap="square" rtlCol="0">
            <a:spAutoFit/>
          </a:bodyPr>
          <a:lstStyle/>
          <a:p>
            <a:pPr marL="115888" indent="-115888">
              <a:spcAft>
                <a:spcPts val="1200"/>
              </a:spcAft>
              <a:buSzPct val="120000"/>
              <a:buFont typeface="Arial" panose="020B0604020202020204" pitchFamily="34" charset="0"/>
              <a:buChar char="•"/>
            </a:pPr>
            <a:r>
              <a:rPr lang="en-US" sz="1000" dirty="0" smtClean="0"/>
              <a:t>Gen Z/Millennials were most likely to tap their retirement savings.</a:t>
            </a:r>
          </a:p>
          <a:p>
            <a:pPr marL="115888" indent="-115888">
              <a:spcAft>
                <a:spcPts val="1200"/>
              </a:spcAft>
              <a:buSzPct val="120000"/>
              <a:buFont typeface="Arial" panose="020B0604020202020204" pitchFamily="34" charset="0"/>
              <a:buChar char="•"/>
            </a:pPr>
            <a:r>
              <a:rPr lang="en-US" sz="1000" dirty="0" smtClean="0"/>
              <a:t>Workers closer to retirement were less likely to tap retirement savings for other needs while still in service.</a:t>
            </a:r>
            <a:endParaRPr lang="en-US" sz="1000" dirty="0"/>
          </a:p>
        </p:txBody>
      </p:sp>
    </p:spTree>
    <p:extLst>
      <p:ext uri="{BB962C8B-B14F-4D97-AF65-F5344CB8AC3E}">
        <p14:creationId xmlns:p14="http://schemas.microsoft.com/office/powerpoint/2010/main" val="3819642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pter 1 - SUNFLOWER Theme">
  <a:themeElements>
    <a:clrScheme name="Bridge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roduction and intro pages [Autosaved].potx" id="{93ADD468-0430-4724-8A0A-ABBF9C57544A}" vid="{F882162E-F5FC-47B2-87A4-375CC272A5D0}"/>
    </a:ext>
  </a:extLst>
</a:theme>
</file>

<file path=ppt/theme/theme2.xml><?xml version="1.0" encoding="utf-8"?>
<a:theme xmlns:a="http://schemas.openxmlformats.org/drawingml/2006/main" name="Chapter 2 - SHAMROCK Theme">
  <a:themeElements>
    <a:clrScheme name="Bridge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roduction and intro pages [Autosaved].potx" id="{93ADD468-0430-4724-8A0A-ABBF9C57544A}" vid="{AA063A35-1A45-4609-B667-7E940E9314BB}"/>
    </a:ext>
  </a:extLst>
</a:theme>
</file>

<file path=ppt/theme/theme3.xml><?xml version="1.0" encoding="utf-8"?>
<a:theme xmlns:a="http://schemas.openxmlformats.org/drawingml/2006/main" name="Chapter 3 - PUMPKIN Theme">
  <a:themeElements>
    <a:clrScheme name="Bridge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roduction and intro pages [Autosaved].potx" id="{93ADD468-0430-4724-8A0A-ABBF9C57544A}" vid="{7C4E7871-A9E4-4BF9-8C1E-A8620C9AB507}"/>
    </a:ext>
  </a:extLst>
</a:theme>
</file>

<file path=ppt/theme/theme4.xml><?xml version="1.0" encoding="utf-8"?>
<a:theme xmlns:a="http://schemas.openxmlformats.org/drawingml/2006/main" name="Chapter 4 - PURPLE HAZE Theme">
  <a:themeElements>
    <a:clrScheme name="Bridge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roduction and intro pages [Autosaved].potx" id="{93ADD468-0430-4724-8A0A-ABBF9C57544A}" vid="{28B97D4A-34C4-429A-8067-CEFC7E91E53C}"/>
    </a:ext>
  </a:extLst>
</a:theme>
</file>

<file path=ppt/theme/theme5.xml><?xml version="1.0" encoding="utf-8"?>
<a:theme xmlns:a="http://schemas.openxmlformats.org/drawingml/2006/main" name="Chapter 5 - CADET BLUE Theme">
  <a:themeElements>
    <a:clrScheme name="Bridge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roduction and intro pages [Autosaved].potx" id="{93ADD468-0430-4724-8A0A-ABBF9C57544A}" vid="{2425689A-4E63-4F47-B0C5-333E3791402F}"/>
    </a:ext>
  </a:extLst>
</a:theme>
</file>

<file path=ppt/theme/theme6.xml><?xml version="1.0" encoding="utf-8"?>
<a:theme xmlns:a="http://schemas.openxmlformats.org/drawingml/2006/main" name="Blank Page - NO EXHIBIT">
  <a:themeElements>
    <a:clrScheme name="Bridge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roduction and intro pages [Autosaved].potx" id="{93ADD468-0430-4724-8A0A-ABBF9C57544A}" vid="{320973F2-F787-44BA-856F-3A7447C1AABA}"/>
    </a:ext>
  </a:extLst>
</a:theme>
</file>

<file path=ppt/theme/theme7.xml><?xml version="1.0" encoding="utf-8"?>
<a:theme xmlns:a="http://schemas.openxmlformats.org/drawingml/2006/main" name="1_Chapter 1 - SUNFLOWER Theme">
  <a:themeElements>
    <a:clrScheme name="Bridge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roduction and intro pages [Autosaved].potx" id="{93ADD468-0430-4724-8A0A-ABBF9C57544A}" vid="{F882162E-F5FC-47B2-87A4-375CC272A5D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ridge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ridge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ridge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ensitivity xmlns="ff47d776-8114-4207-8cc3-ed44e79849e7">Internal Use</Sensitivit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26A36D9E888B489B61C9B4727EDBBF" ma:contentTypeVersion="8" ma:contentTypeDescription="Create a new document." ma:contentTypeScope="" ma:versionID="be15db0cceaed4e34a8808fb590f0562">
  <xsd:schema xmlns:xsd="http://www.w3.org/2001/XMLSchema" xmlns:xs="http://www.w3.org/2001/XMLSchema" xmlns:p="http://schemas.microsoft.com/office/2006/metadata/properties" xmlns:ns2="ff47d776-8114-4207-8cc3-ed44e79849e7" targetNamespace="http://schemas.microsoft.com/office/2006/metadata/properties" ma:root="true" ma:fieldsID="dff6650c530bbeee29217db8d9fefc9b" ns2:_="">
    <xsd:import namespace="ff47d776-8114-4207-8cc3-ed44e79849e7"/>
    <xsd:element name="properties">
      <xsd:complexType>
        <xsd:sequence>
          <xsd:element name="documentManagement">
            <xsd:complexType>
              <xsd:all>
                <xsd:element ref="ns2:Sensi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F87FBE-BBF2-4446-9905-C653567BA26F}">
  <ds:schemaRefs>
    <ds:schemaRef ds:uri="http://schemas.microsoft.com/sharepoint/v3/contenttype/forms"/>
  </ds:schemaRefs>
</ds:datastoreItem>
</file>

<file path=customXml/itemProps2.xml><?xml version="1.0" encoding="utf-8"?>
<ds:datastoreItem xmlns:ds="http://schemas.openxmlformats.org/officeDocument/2006/customXml" ds:itemID="{017A99DE-E8CF-4DAD-9D35-B008ACFCAA8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ff47d776-8114-4207-8cc3-ed44e79849e7"/>
    <ds:schemaRef ds:uri="http://www.w3.org/XML/1998/namespace"/>
    <ds:schemaRef ds:uri="http://purl.org/dc/dcmitype/"/>
  </ds:schemaRefs>
</ds:datastoreItem>
</file>

<file path=customXml/itemProps3.xml><?xml version="1.0" encoding="utf-8"?>
<ds:datastoreItem xmlns:ds="http://schemas.openxmlformats.org/officeDocument/2006/customXml" ds:itemID="{E4C59BDE-C7C6-466B-9D04-4ABBF64203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19880</TotalTime>
  <Words>4488</Words>
  <Application>Microsoft Office PowerPoint</Application>
  <PresentationFormat>Custom</PresentationFormat>
  <Paragraphs>509</Paragraphs>
  <Slides>31</Slides>
  <Notes>0</Notes>
  <HiddenSlides>0</HiddenSlides>
  <MMClips>0</MMClips>
  <ScaleCrop>false</ScaleCrop>
  <HeadingPairs>
    <vt:vector size="8" baseType="variant">
      <vt:variant>
        <vt:lpstr>Fonts Used</vt:lpstr>
      </vt:variant>
      <vt:variant>
        <vt:i4>2</vt:i4>
      </vt:variant>
      <vt:variant>
        <vt:lpstr>Theme</vt:lpstr>
      </vt:variant>
      <vt:variant>
        <vt:i4>7</vt:i4>
      </vt:variant>
      <vt:variant>
        <vt:lpstr>Embedded OLE Servers</vt:lpstr>
      </vt:variant>
      <vt:variant>
        <vt:i4>0</vt:i4>
      </vt:variant>
      <vt:variant>
        <vt:lpstr>Slide Titles</vt:lpstr>
      </vt:variant>
      <vt:variant>
        <vt:i4>31</vt:i4>
      </vt:variant>
    </vt:vector>
  </HeadingPairs>
  <TitlesOfParts>
    <vt:vector size="40" baseType="lpstr">
      <vt:lpstr>Arial</vt:lpstr>
      <vt:lpstr>Calibri</vt:lpstr>
      <vt:lpstr>Chapter 1 - SUNFLOWER Theme</vt:lpstr>
      <vt:lpstr>Chapter 2 - SHAMROCK Theme</vt:lpstr>
      <vt:lpstr>Chapter 3 - PUMPKIN Theme</vt:lpstr>
      <vt:lpstr>Chapter 4 - PURPLE HAZE Theme</vt:lpstr>
      <vt:lpstr>Chapter 5 - CADET BLUE Theme</vt:lpstr>
      <vt:lpstr>Blank Page - NO EXHIBIT</vt:lpstr>
      <vt:lpstr>1_Chapter 1 - SUNFLOWER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Hilla, Mary Jane</dc:creator>
  <cp:lastModifiedBy>ddupont@llg.corp</cp:lastModifiedBy>
  <cp:revision>772</cp:revision>
  <cp:lastPrinted>2022-04-28T19:57:27Z</cp:lastPrinted>
  <dcterms:created xsi:type="dcterms:W3CDTF">2021-06-17T17:47:32Z</dcterms:created>
  <dcterms:modified xsi:type="dcterms:W3CDTF">2022-05-26T16:13:23Z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2021-06-17T00:00:00Z</vt:filetime>
  </property>
  <property fmtid="{D5CDD505-2E9C-101B-9397-08002B2CF9AE}" pid="3" name="Creator">
    <vt:lpwstr>Adobe InDesign 16.2 (Windows)</vt:lpwstr>
  </property>
  <property fmtid="{D5CDD505-2E9C-101B-9397-08002B2CF9AE}" pid="4" name="LastSaved">
    <vt:filetime>2021-06-17T00:00:00Z</vt:filetime>
  </property>
  <property fmtid="{D5CDD505-2E9C-101B-9397-08002B2CF9AE}" pid="5" name="ContentTypeId">
    <vt:lpwstr>0x0101008326A36D9E888B489B61C9B4727EDBBF</vt:lpwstr>
  </property>
  <property fmtid="{D5CDD505-2E9C-101B-9397-08002B2CF9AE}" pid="6" name="SharedWithUsers">
    <vt:lpwstr>171;#Hilla, Mary Jane;#488;#Carr, Brittany;#43;#Wright, Stephanie;#77;#Paracer, Mark;#255;#Scanlon, Ryan;#106;#DelVecchio, Susan;#496;#Tripp, Brittany</vt:lpwstr>
  </property>
</Properties>
</file>